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30"/>
  </p:notesMasterIdLst>
  <p:sldIdLst>
    <p:sldId id="256" r:id="rId2"/>
    <p:sldId id="282" r:id="rId3"/>
    <p:sldId id="375" r:id="rId4"/>
    <p:sldId id="377" r:id="rId5"/>
    <p:sldId id="376" r:id="rId6"/>
    <p:sldId id="378" r:id="rId7"/>
    <p:sldId id="379" r:id="rId8"/>
    <p:sldId id="383" r:id="rId9"/>
    <p:sldId id="384" r:id="rId10"/>
    <p:sldId id="385" r:id="rId11"/>
    <p:sldId id="386" r:id="rId12"/>
    <p:sldId id="387" r:id="rId13"/>
    <p:sldId id="388" r:id="rId14"/>
    <p:sldId id="389" r:id="rId15"/>
    <p:sldId id="390" r:id="rId16"/>
    <p:sldId id="391" r:id="rId17"/>
    <p:sldId id="392" r:id="rId18"/>
    <p:sldId id="393" r:id="rId19"/>
    <p:sldId id="395" r:id="rId20"/>
    <p:sldId id="394" r:id="rId21"/>
    <p:sldId id="396" r:id="rId22"/>
    <p:sldId id="336" r:id="rId23"/>
    <p:sldId id="397" r:id="rId24"/>
    <p:sldId id="402" r:id="rId25"/>
    <p:sldId id="398" r:id="rId26"/>
    <p:sldId id="399" r:id="rId27"/>
    <p:sldId id="400" r:id="rId28"/>
    <p:sldId id="401" r:id="rId2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E9F405BA-01BE-43BA-9B92-F555B2F17EA5}">
          <p14:sldIdLst>
            <p14:sldId id="256"/>
            <p14:sldId id="282"/>
          </p14:sldIdLst>
        </p14:section>
        <p14:section name="CONTEXTE" id="{50AF15FA-7FD8-441D-971A-552CCFD901CF}">
          <p14:sldIdLst>
            <p14:sldId id="375"/>
            <p14:sldId id="377"/>
            <p14:sldId id="376"/>
          </p14:sldIdLst>
        </p14:section>
        <p14:section name="I. Architecture" id="{4A7C2AE3-F408-404F-8767-BD10B43D66EE}">
          <p14:sldIdLst>
            <p14:sldId id="378"/>
            <p14:sldId id="379"/>
            <p14:sldId id="383"/>
          </p14:sldIdLst>
        </p14:section>
        <p14:section name="II. Environment Big Data" id="{B388AA40-E068-487A-8336-E8175204E992}">
          <p14:sldIdLst>
            <p14:sldId id="384"/>
            <p14:sldId id="385"/>
            <p14:sldId id="386"/>
            <p14:sldId id="387"/>
            <p14:sldId id="388"/>
            <p14:sldId id="389"/>
          </p14:sldIdLst>
        </p14:section>
        <p14:section name="III. Traitement images" id="{2DAAB2E0-6703-4DC8-8179-AA30EA534A4A}">
          <p14:sldIdLst>
            <p14:sldId id="390"/>
            <p14:sldId id="391"/>
            <p14:sldId id="392"/>
            <p14:sldId id="393"/>
            <p14:sldId id="395"/>
            <p14:sldId id="394"/>
          </p14:sldIdLst>
        </p14:section>
        <p14:section name="IV. Démonstration" id="{5346CDEF-700D-416C-BE50-1A44E227F116}">
          <p14:sldIdLst>
            <p14:sldId id="396"/>
            <p14:sldId id="336"/>
          </p14:sldIdLst>
        </p14:section>
        <p14:section name="Q&amp;A" id="{40D1F142-A562-47B8-8312-B37833688AE7}">
          <p14:sldIdLst>
            <p14:sldId id="397"/>
            <p14:sldId id="402"/>
            <p14:sldId id="398"/>
            <p14:sldId id="399"/>
            <p14:sldId id="400"/>
            <p14:sldId id="4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5757"/>
    <a:srgbClr val="FDFEFD"/>
    <a:srgbClr val="F2C84B"/>
    <a:srgbClr val="BF8BCA"/>
    <a:srgbClr val="606060"/>
    <a:srgbClr val="BF7080"/>
    <a:srgbClr val="BD89C7"/>
    <a:srgbClr val="11171C"/>
    <a:srgbClr val="45AFAD"/>
    <a:srgbClr val="E4CE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Style à thème 1 - Accentuation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93" autoAdjust="0"/>
    <p:restoredTop sz="86114" autoAdjust="0"/>
  </p:normalViewPr>
  <p:slideViewPr>
    <p:cSldViewPr snapToGrid="0" showGuides="1">
      <p:cViewPr varScale="1">
        <p:scale>
          <a:sx n="112" d="100"/>
          <a:sy n="112" d="100"/>
        </p:scale>
        <p:origin x="15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35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1C652B-BF1D-49CF-A871-A7F9A11B79F3}" type="doc">
      <dgm:prSet loTypeId="urn:microsoft.com/office/officeart/2005/8/layout/hierarchy1" loCatId="hierarchy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193672-2D12-42A0-B7BE-B4A63EBCDB68}">
      <dgm:prSet/>
      <dgm:spPr/>
      <dgm:t>
        <a:bodyPr/>
        <a:lstStyle/>
        <a:p>
          <a:r>
            <a:rPr lang="fr-FR" b="1" dirty="0"/>
            <a:t>I. Architecture</a:t>
          </a:r>
          <a:endParaRPr lang="en-US" dirty="0"/>
        </a:p>
      </dgm:t>
    </dgm:pt>
    <dgm:pt modelId="{ACB6BE79-1D3F-46F8-BCBB-5B8BC617A80B}" type="parTrans" cxnId="{E63727CC-EE35-4B40-B55E-333917E16218}">
      <dgm:prSet/>
      <dgm:spPr/>
      <dgm:t>
        <a:bodyPr/>
        <a:lstStyle/>
        <a:p>
          <a:endParaRPr lang="en-US"/>
        </a:p>
      </dgm:t>
    </dgm:pt>
    <dgm:pt modelId="{6CA96610-5E3D-4E14-8700-1EA4C51A18F9}" type="sibTrans" cxnId="{E63727CC-EE35-4B40-B55E-333917E16218}">
      <dgm:prSet/>
      <dgm:spPr/>
      <dgm:t>
        <a:bodyPr/>
        <a:lstStyle/>
        <a:p>
          <a:endParaRPr lang="en-US"/>
        </a:p>
      </dgm:t>
    </dgm:pt>
    <dgm:pt modelId="{26CD945C-AEC8-47FF-9EE0-194F25DEA332}">
      <dgm:prSet/>
      <dgm:spPr/>
      <dgm:t>
        <a:bodyPr/>
        <a:lstStyle/>
        <a:p>
          <a:r>
            <a:rPr lang="fr-FR" b="1" dirty="0"/>
            <a:t>Contexte</a:t>
          </a:r>
          <a:endParaRPr lang="en-US" dirty="0"/>
        </a:p>
      </dgm:t>
    </dgm:pt>
    <dgm:pt modelId="{8270C26D-6C55-42B0-A09D-AE30810CCCA9}" type="sibTrans" cxnId="{F65A2684-1599-44CE-99EF-93AA6FF4DC68}">
      <dgm:prSet/>
      <dgm:spPr/>
      <dgm:t>
        <a:bodyPr/>
        <a:lstStyle/>
        <a:p>
          <a:endParaRPr lang="en-US"/>
        </a:p>
      </dgm:t>
    </dgm:pt>
    <dgm:pt modelId="{B9866159-C33D-413A-BFAE-AF49C6E32420}" type="parTrans" cxnId="{F65A2684-1599-44CE-99EF-93AA6FF4DC68}">
      <dgm:prSet/>
      <dgm:spPr/>
      <dgm:t>
        <a:bodyPr/>
        <a:lstStyle/>
        <a:p>
          <a:endParaRPr lang="en-US"/>
        </a:p>
      </dgm:t>
    </dgm:pt>
    <dgm:pt modelId="{F5C5AB68-7AB3-4480-9A87-74B39915F69A}">
      <dgm:prSet/>
      <dgm:spPr/>
      <dgm:t>
        <a:bodyPr/>
        <a:lstStyle/>
        <a:p>
          <a:r>
            <a:rPr lang="en-US" b="1" dirty="0"/>
            <a:t>II. Environment Big Data</a:t>
          </a:r>
        </a:p>
      </dgm:t>
    </dgm:pt>
    <dgm:pt modelId="{1D5285DC-DBFC-441E-AC25-60FCEEE15668}" type="parTrans" cxnId="{C77C55F2-6E23-4864-B39A-9513BB8B7E21}">
      <dgm:prSet/>
      <dgm:spPr/>
      <dgm:t>
        <a:bodyPr/>
        <a:lstStyle/>
        <a:p>
          <a:endParaRPr lang="fr-FR"/>
        </a:p>
      </dgm:t>
    </dgm:pt>
    <dgm:pt modelId="{7484E04E-F190-4579-8252-D69F98816458}" type="sibTrans" cxnId="{C77C55F2-6E23-4864-B39A-9513BB8B7E21}">
      <dgm:prSet/>
      <dgm:spPr/>
      <dgm:t>
        <a:bodyPr/>
        <a:lstStyle/>
        <a:p>
          <a:endParaRPr lang="fr-FR"/>
        </a:p>
      </dgm:t>
    </dgm:pt>
    <dgm:pt modelId="{CAFB6EF5-424F-4AE9-9A51-A9A1FEDBD9E3}">
      <dgm:prSet/>
      <dgm:spPr/>
      <dgm:t>
        <a:bodyPr/>
        <a:lstStyle/>
        <a:p>
          <a:r>
            <a:rPr lang="en-US" b="1" dirty="0"/>
            <a:t>III. </a:t>
          </a:r>
          <a:r>
            <a:rPr lang="en-US" b="1" dirty="0" err="1"/>
            <a:t>Traitement</a:t>
          </a:r>
          <a:r>
            <a:rPr lang="en-US" b="1" dirty="0"/>
            <a:t> des images</a:t>
          </a:r>
        </a:p>
      </dgm:t>
    </dgm:pt>
    <dgm:pt modelId="{884F94AC-ECB1-4B63-AC1D-C9ADE9229781}" type="parTrans" cxnId="{876EBBE8-7DA5-4CC7-AF4E-AC2211856C0C}">
      <dgm:prSet/>
      <dgm:spPr/>
      <dgm:t>
        <a:bodyPr/>
        <a:lstStyle/>
        <a:p>
          <a:endParaRPr lang="fr-FR"/>
        </a:p>
      </dgm:t>
    </dgm:pt>
    <dgm:pt modelId="{5427F301-117E-46FB-9ACA-6111CE0E3508}" type="sibTrans" cxnId="{876EBBE8-7DA5-4CC7-AF4E-AC2211856C0C}">
      <dgm:prSet/>
      <dgm:spPr/>
      <dgm:t>
        <a:bodyPr/>
        <a:lstStyle/>
        <a:p>
          <a:endParaRPr lang="fr-FR"/>
        </a:p>
      </dgm:t>
    </dgm:pt>
    <dgm:pt modelId="{2E6EAC22-F3A6-4233-8AFA-EFC1BDF7296F}">
      <dgm:prSet/>
      <dgm:spPr/>
      <dgm:t>
        <a:bodyPr/>
        <a:lstStyle/>
        <a:p>
          <a:r>
            <a:rPr lang="en-US" b="1" dirty="0"/>
            <a:t>IV. </a:t>
          </a:r>
          <a:r>
            <a:rPr lang="en-US" b="1" dirty="0" err="1"/>
            <a:t>Démonstration</a:t>
          </a:r>
          <a:endParaRPr lang="en-US" b="1" dirty="0"/>
        </a:p>
      </dgm:t>
    </dgm:pt>
    <dgm:pt modelId="{79CA3825-6551-4DCD-AE0D-971E60B73D27}" type="parTrans" cxnId="{D5464FEE-5A48-424B-B015-0FE5DD3FC609}">
      <dgm:prSet/>
      <dgm:spPr/>
      <dgm:t>
        <a:bodyPr/>
        <a:lstStyle/>
        <a:p>
          <a:endParaRPr lang="fr-FR"/>
        </a:p>
      </dgm:t>
    </dgm:pt>
    <dgm:pt modelId="{2D297714-8DC7-4B39-82B7-E04B4D7777A1}" type="sibTrans" cxnId="{D5464FEE-5A48-424B-B015-0FE5DD3FC609}">
      <dgm:prSet/>
      <dgm:spPr/>
      <dgm:t>
        <a:bodyPr/>
        <a:lstStyle/>
        <a:p>
          <a:endParaRPr lang="fr-FR"/>
        </a:p>
      </dgm:t>
    </dgm:pt>
    <dgm:pt modelId="{1EA5523E-4373-4609-A992-2185A5973E77}" type="pres">
      <dgm:prSet presAssocID="{B21C652B-BF1D-49CF-A871-A7F9A11B79F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98F0158-024B-41C4-B90C-8A60395B1A51}" type="pres">
      <dgm:prSet presAssocID="{26CD945C-AEC8-47FF-9EE0-194F25DEA332}" presName="hierRoot1" presStyleCnt="0"/>
      <dgm:spPr/>
    </dgm:pt>
    <dgm:pt modelId="{A5F3A0FF-CC7D-4C64-8D2A-C58F24AD7DAF}" type="pres">
      <dgm:prSet presAssocID="{26CD945C-AEC8-47FF-9EE0-194F25DEA332}" presName="composite" presStyleCnt="0"/>
      <dgm:spPr/>
    </dgm:pt>
    <dgm:pt modelId="{05733A0C-55AB-4FFE-9DF9-E599A2704E3D}" type="pres">
      <dgm:prSet presAssocID="{26CD945C-AEC8-47FF-9EE0-194F25DEA332}" presName="background" presStyleLbl="node0" presStyleIdx="0" presStyleCnt="5"/>
      <dgm:spPr/>
    </dgm:pt>
    <dgm:pt modelId="{E177B8A2-A36C-4B20-B73F-8E69A0288BCE}" type="pres">
      <dgm:prSet presAssocID="{26CD945C-AEC8-47FF-9EE0-194F25DEA332}" presName="text" presStyleLbl="fgAcc0" presStyleIdx="0" presStyleCnt="5">
        <dgm:presLayoutVars>
          <dgm:chPref val="3"/>
        </dgm:presLayoutVars>
      </dgm:prSet>
      <dgm:spPr/>
    </dgm:pt>
    <dgm:pt modelId="{FC8DF700-8775-47A6-BAC6-3FC43132CF85}" type="pres">
      <dgm:prSet presAssocID="{26CD945C-AEC8-47FF-9EE0-194F25DEA332}" presName="hierChild2" presStyleCnt="0"/>
      <dgm:spPr/>
    </dgm:pt>
    <dgm:pt modelId="{DCDD14F5-56B4-46B5-9A5A-2307A4310740}" type="pres">
      <dgm:prSet presAssocID="{D1193672-2D12-42A0-B7BE-B4A63EBCDB68}" presName="hierRoot1" presStyleCnt="0"/>
      <dgm:spPr/>
    </dgm:pt>
    <dgm:pt modelId="{2D72BA6D-2AF2-4D95-96C5-758A1F65B2C3}" type="pres">
      <dgm:prSet presAssocID="{D1193672-2D12-42A0-B7BE-B4A63EBCDB68}" presName="composite" presStyleCnt="0"/>
      <dgm:spPr/>
    </dgm:pt>
    <dgm:pt modelId="{E378C8A0-4DBA-4C21-8BE8-7B344145DB80}" type="pres">
      <dgm:prSet presAssocID="{D1193672-2D12-42A0-B7BE-B4A63EBCDB68}" presName="background" presStyleLbl="node0" presStyleIdx="1" presStyleCnt="5"/>
      <dgm:spPr/>
    </dgm:pt>
    <dgm:pt modelId="{D6EE35B1-7D47-4F55-8EC9-E620713D6C2F}" type="pres">
      <dgm:prSet presAssocID="{D1193672-2D12-42A0-B7BE-B4A63EBCDB68}" presName="text" presStyleLbl="fgAcc0" presStyleIdx="1" presStyleCnt="5">
        <dgm:presLayoutVars>
          <dgm:chPref val="3"/>
        </dgm:presLayoutVars>
      </dgm:prSet>
      <dgm:spPr/>
    </dgm:pt>
    <dgm:pt modelId="{F5D24468-73A2-4597-97F9-A150FB94E80A}" type="pres">
      <dgm:prSet presAssocID="{D1193672-2D12-42A0-B7BE-B4A63EBCDB68}" presName="hierChild2" presStyleCnt="0"/>
      <dgm:spPr/>
    </dgm:pt>
    <dgm:pt modelId="{6B9F35BD-5C11-4C8F-8169-9C569179D379}" type="pres">
      <dgm:prSet presAssocID="{F5C5AB68-7AB3-4480-9A87-74B39915F69A}" presName="hierRoot1" presStyleCnt="0"/>
      <dgm:spPr/>
    </dgm:pt>
    <dgm:pt modelId="{3D56F309-32B3-468A-9467-E8895868D688}" type="pres">
      <dgm:prSet presAssocID="{F5C5AB68-7AB3-4480-9A87-74B39915F69A}" presName="composite" presStyleCnt="0"/>
      <dgm:spPr/>
    </dgm:pt>
    <dgm:pt modelId="{0FD8B6AD-924B-462C-8FAB-8C4ED5A25534}" type="pres">
      <dgm:prSet presAssocID="{F5C5AB68-7AB3-4480-9A87-74B39915F69A}" presName="background" presStyleLbl="node0" presStyleIdx="2" presStyleCnt="5"/>
      <dgm:spPr/>
    </dgm:pt>
    <dgm:pt modelId="{028B5C30-CCB3-49A2-A716-108A690C150D}" type="pres">
      <dgm:prSet presAssocID="{F5C5AB68-7AB3-4480-9A87-74B39915F69A}" presName="text" presStyleLbl="fgAcc0" presStyleIdx="2" presStyleCnt="5">
        <dgm:presLayoutVars>
          <dgm:chPref val="3"/>
        </dgm:presLayoutVars>
      </dgm:prSet>
      <dgm:spPr/>
    </dgm:pt>
    <dgm:pt modelId="{62D0189F-2D44-44FE-B17F-82315D998A0B}" type="pres">
      <dgm:prSet presAssocID="{F5C5AB68-7AB3-4480-9A87-74B39915F69A}" presName="hierChild2" presStyleCnt="0"/>
      <dgm:spPr/>
    </dgm:pt>
    <dgm:pt modelId="{A9608A22-E940-4847-A14C-E3C9AA18FD84}" type="pres">
      <dgm:prSet presAssocID="{CAFB6EF5-424F-4AE9-9A51-A9A1FEDBD9E3}" presName="hierRoot1" presStyleCnt="0"/>
      <dgm:spPr/>
    </dgm:pt>
    <dgm:pt modelId="{0BB2BEB1-4E17-4DB2-856F-C8C56B18855A}" type="pres">
      <dgm:prSet presAssocID="{CAFB6EF5-424F-4AE9-9A51-A9A1FEDBD9E3}" presName="composite" presStyleCnt="0"/>
      <dgm:spPr/>
    </dgm:pt>
    <dgm:pt modelId="{BAD627FA-3F74-4670-824B-3094E58ADE20}" type="pres">
      <dgm:prSet presAssocID="{CAFB6EF5-424F-4AE9-9A51-A9A1FEDBD9E3}" presName="background" presStyleLbl="node0" presStyleIdx="3" presStyleCnt="5"/>
      <dgm:spPr/>
    </dgm:pt>
    <dgm:pt modelId="{A00DDC0C-FCCD-4E3E-8283-A2C13DD4E261}" type="pres">
      <dgm:prSet presAssocID="{CAFB6EF5-424F-4AE9-9A51-A9A1FEDBD9E3}" presName="text" presStyleLbl="fgAcc0" presStyleIdx="3" presStyleCnt="5">
        <dgm:presLayoutVars>
          <dgm:chPref val="3"/>
        </dgm:presLayoutVars>
      </dgm:prSet>
      <dgm:spPr/>
    </dgm:pt>
    <dgm:pt modelId="{6C8A9F37-63BE-40F3-8996-B871534AEDC3}" type="pres">
      <dgm:prSet presAssocID="{CAFB6EF5-424F-4AE9-9A51-A9A1FEDBD9E3}" presName="hierChild2" presStyleCnt="0"/>
      <dgm:spPr/>
    </dgm:pt>
    <dgm:pt modelId="{AA0D0EB1-AA34-487E-9CE3-764E7EAC98B0}" type="pres">
      <dgm:prSet presAssocID="{2E6EAC22-F3A6-4233-8AFA-EFC1BDF7296F}" presName="hierRoot1" presStyleCnt="0"/>
      <dgm:spPr/>
    </dgm:pt>
    <dgm:pt modelId="{2EBCDA07-45C7-4A2C-8162-3FB37873AD81}" type="pres">
      <dgm:prSet presAssocID="{2E6EAC22-F3A6-4233-8AFA-EFC1BDF7296F}" presName="composite" presStyleCnt="0"/>
      <dgm:spPr/>
    </dgm:pt>
    <dgm:pt modelId="{289D6AE2-DE72-4F4D-A94D-F4ED7D274335}" type="pres">
      <dgm:prSet presAssocID="{2E6EAC22-F3A6-4233-8AFA-EFC1BDF7296F}" presName="background" presStyleLbl="node0" presStyleIdx="4" presStyleCnt="5"/>
      <dgm:spPr/>
    </dgm:pt>
    <dgm:pt modelId="{3B2B0A12-5D4A-4A6C-8388-FA198AF5DA31}" type="pres">
      <dgm:prSet presAssocID="{2E6EAC22-F3A6-4233-8AFA-EFC1BDF7296F}" presName="text" presStyleLbl="fgAcc0" presStyleIdx="4" presStyleCnt="5">
        <dgm:presLayoutVars>
          <dgm:chPref val="3"/>
        </dgm:presLayoutVars>
      </dgm:prSet>
      <dgm:spPr/>
    </dgm:pt>
    <dgm:pt modelId="{641DA215-B9BE-45DB-AE1F-1CAB867E9255}" type="pres">
      <dgm:prSet presAssocID="{2E6EAC22-F3A6-4233-8AFA-EFC1BDF7296F}" presName="hierChild2" presStyleCnt="0"/>
      <dgm:spPr/>
    </dgm:pt>
  </dgm:ptLst>
  <dgm:cxnLst>
    <dgm:cxn modelId="{F323EB29-13AF-406A-86A1-2BA00AB08FE8}" type="presOf" srcId="{CAFB6EF5-424F-4AE9-9A51-A9A1FEDBD9E3}" destId="{A00DDC0C-FCCD-4E3E-8283-A2C13DD4E261}" srcOrd="0" destOrd="0" presId="urn:microsoft.com/office/officeart/2005/8/layout/hierarchy1"/>
    <dgm:cxn modelId="{3A9E816E-7DC8-4E9B-AC3D-536CCEA91F31}" type="presOf" srcId="{2E6EAC22-F3A6-4233-8AFA-EFC1BDF7296F}" destId="{3B2B0A12-5D4A-4A6C-8388-FA198AF5DA31}" srcOrd="0" destOrd="0" presId="urn:microsoft.com/office/officeart/2005/8/layout/hierarchy1"/>
    <dgm:cxn modelId="{ADC8B44E-7690-43E0-9FE4-51D1B38D516B}" type="presOf" srcId="{F5C5AB68-7AB3-4480-9A87-74B39915F69A}" destId="{028B5C30-CCB3-49A2-A716-108A690C150D}" srcOrd="0" destOrd="0" presId="urn:microsoft.com/office/officeart/2005/8/layout/hierarchy1"/>
    <dgm:cxn modelId="{11DB387C-5AC0-488B-B69F-55D63356FBB7}" type="presOf" srcId="{26CD945C-AEC8-47FF-9EE0-194F25DEA332}" destId="{E177B8A2-A36C-4B20-B73F-8E69A0288BCE}" srcOrd="0" destOrd="0" presId="urn:microsoft.com/office/officeart/2005/8/layout/hierarchy1"/>
    <dgm:cxn modelId="{F65A2684-1599-44CE-99EF-93AA6FF4DC68}" srcId="{B21C652B-BF1D-49CF-A871-A7F9A11B79F3}" destId="{26CD945C-AEC8-47FF-9EE0-194F25DEA332}" srcOrd="0" destOrd="0" parTransId="{B9866159-C33D-413A-BFAE-AF49C6E32420}" sibTransId="{8270C26D-6C55-42B0-A09D-AE30810CCCA9}"/>
    <dgm:cxn modelId="{6005CA9C-B142-4042-BA1A-2822A7A4018E}" type="presOf" srcId="{B21C652B-BF1D-49CF-A871-A7F9A11B79F3}" destId="{1EA5523E-4373-4609-A992-2185A5973E77}" srcOrd="0" destOrd="0" presId="urn:microsoft.com/office/officeart/2005/8/layout/hierarchy1"/>
    <dgm:cxn modelId="{07A255BA-9798-49CD-BEF8-A7F157F0E061}" type="presOf" srcId="{D1193672-2D12-42A0-B7BE-B4A63EBCDB68}" destId="{D6EE35B1-7D47-4F55-8EC9-E620713D6C2F}" srcOrd="0" destOrd="0" presId="urn:microsoft.com/office/officeart/2005/8/layout/hierarchy1"/>
    <dgm:cxn modelId="{E63727CC-EE35-4B40-B55E-333917E16218}" srcId="{B21C652B-BF1D-49CF-A871-A7F9A11B79F3}" destId="{D1193672-2D12-42A0-B7BE-B4A63EBCDB68}" srcOrd="1" destOrd="0" parTransId="{ACB6BE79-1D3F-46F8-BCBB-5B8BC617A80B}" sibTransId="{6CA96610-5E3D-4E14-8700-1EA4C51A18F9}"/>
    <dgm:cxn modelId="{876EBBE8-7DA5-4CC7-AF4E-AC2211856C0C}" srcId="{B21C652B-BF1D-49CF-A871-A7F9A11B79F3}" destId="{CAFB6EF5-424F-4AE9-9A51-A9A1FEDBD9E3}" srcOrd="3" destOrd="0" parTransId="{884F94AC-ECB1-4B63-AC1D-C9ADE9229781}" sibTransId="{5427F301-117E-46FB-9ACA-6111CE0E3508}"/>
    <dgm:cxn modelId="{D5464FEE-5A48-424B-B015-0FE5DD3FC609}" srcId="{B21C652B-BF1D-49CF-A871-A7F9A11B79F3}" destId="{2E6EAC22-F3A6-4233-8AFA-EFC1BDF7296F}" srcOrd="4" destOrd="0" parTransId="{79CA3825-6551-4DCD-AE0D-971E60B73D27}" sibTransId="{2D297714-8DC7-4B39-82B7-E04B4D7777A1}"/>
    <dgm:cxn modelId="{C77C55F2-6E23-4864-B39A-9513BB8B7E21}" srcId="{B21C652B-BF1D-49CF-A871-A7F9A11B79F3}" destId="{F5C5AB68-7AB3-4480-9A87-74B39915F69A}" srcOrd="2" destOrd="0" parTransId="{1D5285DC-DBFC-441E-AC25-60FCEEE15668}" sibTransId="{7484E04E-F190-4579-8252-D69F98816458}"/>
    <dgm:cxn modelId="{6AAAB700-0346-46C9-A513-FC47FA2617FF}" type="presParOf" srcId="{1EA5523E-4373-4609-A992-2185A5973E77}" destId="{198F0158-024B-41C4-B90C-8A60395B1A51}" srcOrd="0" destOrd="0" presId="urn:microsoft.com/office/officeart/2005/8/layout/hierarchy1"/>
    <dgm:cxn modelId="{402AD402-60FE-40BF-A017-6B6F9316B831}" type="presParOf" srcId="{198F0158-024B-41C4-B90C-8A60395B1A51}" destId="{A5F3A0FF-CC7D-4C64-8D2A-C58F24AD7DAF}" srcOrd="0" destOrd="0" presId="urn:microsoft.com/office/officeart/2005/8/layout/hierarchy1"/>
    <dgm:cxn modelId="{B49BA56A-717A-4F61-BF51-E3F3B2E106F8}" type="presParOf" srcId="{A5F3A0FF-CC7D-4C64-8D2A-C58F24AD7DAF}" destId="{05733A0C-55AB-4FFE-9DF9-E599A2704E3D}" srcOrd="0" destOrd="0" presId="urn:microsoft.com/office/officeart/2005/8/layout/hierarchy1"/>
    <dgm:cxn modelId="{BDC851E6-865F-4909-9918-F538AE037F6F}" type="presParOf" srcId="{A5F3A0FF-CC7D-4C64-8D2A-C58F24AD7DAF}" destId="{E177B8A2-A36C-4B20-B73F-8E69A0288BCE}" srcOrd="1" destOrd="0" presId="urn:microsoft.com/office/officeart/2005/8/layout/hierarchy1"/>
    <dgm:cxn modelId="{B4032F76-BFA1-4D39-B0F9-A40874B46B1C}" type="presParOf" srcId="{198F0158-024B-41C4-B90C-8A60395B1A51}" destId="{FC8DF700-8775-47A6-BAC6-3FC43132CF85}" srcOrd="1" destOrd="0" presId="urn:microsoft.com/office/officeart/2005/8/layout/hierarchy1"/>
    <dgm:cxn modelId="{0A1DBB6B-C1D8-4284-A893-4FA533720961}" type="presParOf" srcId="{1EA5523E-4373-4609-A992-2185A5973E77}" destId="{DCDD14F5-56B4-46B5-9A5A-2307A4310740}" srcOrd="1" destOrd="0" presId="urn:microsoft.com/office/officeart/2005/8/layout/hierarchy1"/>
    <dgm:cxn modelId="{487F6BF4-E311-4E0C-BCF0-64EB072CFCBC}" type="presParOf" srcId="{DCDD14F5-56B4-46B5-9A5A-2307A4310740}" destId="{2D72BA6D-2AF2-4D95-96C5-758A1F65B2C3}" srcOrd="0" destOrd="0" presId="urn:microsoft.com/office/officeart/2005/8/layout/hierarchy1"/>
    <dgm:cxn modelId="{F43AFD93-5198-4248-A380-96456BB1511B}" type="presParOf" srcId="{2D72BA6D-2AF2-4D95-96C5-758A1F65B2C3}" destId="{E378C8A0-4DBA-4C21-8BE8-7B344145DB80}" srcOrd="0" destOrd="0" presId="urn:microsoft.com/office/officeart/2005/8/layout/hierarchy1"/>
    <dgm:cxn modelId="{0A6D0C3F-70C9-4EB2-BF06-6FD48890DAC2}" type="presParOf" srcId="{2D72BA6D-2AF2-4D95-96C5-758A1F65B2C3}" destId="{D6EE35B1-7D47-4F55-8EC9-E620713D6C2F}" srcOrd="1" destOrd="0" presId="urn:microsoft.com/office/officeart/2005/8/layout/hierarchy1"/>
    <dgm:cxn modelId="{F8B0CDF3-E1CF-4ADD-9D50-990D220D8841}" type="presParOf" srcId="{DCDD14F5-56B4-46B5-9A5A-2307A4310740}" destId="{F5D24468-73A2-4597-97F9-A150FB94E80A}" srcOrd="1" destOrd="0" presId="urn:microsoft.com/office/officeart/2005/8/layout/hierarchy1"/>
    <dgm:cxn modelId="{F448F243-08A4-437C-B97D-2918CDDBDB55}" type="presParOf" srcId="{1EA5523E-4373-4609-A992-2185A5973E77}" destId="{6B9F35BD-5C11-4C8F-8169-9C569179D379}" srcOrd="2" destOrd="0" presId="urn:microsoft.com/office/officeart/2005/8/layout/hierarchy1"/>
    <dgm:cxn modelId="{2B3BBB67-FB60-4285-B008-DD63EEAAC381}" type="presParOf" srcId="{6B9F35BD-5C11-4C8F-8169-9C569179D379}" destId="{3D56F309-32B3-468A-9467-E8895868D688}" srcOrd="0" destOrd="0" presId="urn:microsoft.com/office/officeart/2005/8/layout/hierarchy1"/>
    <dgm:cxn modelId="{9A2DA74B-8452-41EC-B60D-52EDEB78B3EA}" type="presParOf" srcId="{3D56F309-32B3-468A-9467-E8895868D688}" destId="{0FD8B6AD-924B-462C-8FAB-8C4ED5A25534}" srcOrd="0" destOrd="0" presId="urn:microsoft.com/office/officeart/2005/8/layout/hierarchy1"/>
    <dgm:cxn modelId="{EAC44ADA-4DC1-4A47-948B-E89AB6CD5861}" type="presParOf" srcId="{3D56F309-32B3-468A-9467-E8895868D688}" destId="{028B5C30-CCB3-49A2-A716-108A690C150D}" srcOrd="1" destOrd="0" presId="urn:microsoft.com/office/officeart/2005/8/layout/hierarchy1"/>
    <dgm:cxn modelId="{B1E94726-792E-4CB4-853A-B5FD9C35139D}" type="presParOf" srcId="{6B9F35BD-5C11-4C8F-8169-9C569179D379}" destId="{62D0189F-2D44-44FE-B17F-82315D998A0B}" srcOrd="1" destOrd="0" presId="urn:microsoft.com/office/officeart/2005/8/layout/hierarchy1"/>
    <dgm:cxn modelId="{BF938896-A9A8-40D4-8D45-4777A0372EB5}" type="presParOf" srcId="{1EA5523E-4373-4609-A992-2185A5973E77}" destId="{A9608A22-E940-4847-A14C-E3C9AA18FD84}" srcOrd="3" destOrd="0" presId="urn:microsoft.com/office/officeart/2005/8/layout/hierarchy1"/>
    <dgm:cxn modelId="{4DC07951-4E96-4179-8D90-A1E8BBFAE389}" type="presParOf" srcId="{A9608A22-E940-4847-A14C-E3C9AA18FD84}" destId="{0BB2BEB1-4E17-4DB2-856F-C8C56B18855A}" srcOrd="0" destOrd="0" presId="urn:microsoft.com/office/officeart/2005/8/layout/hierarchy1"/>
    <dgm:cxn modelId="{61688E80-F585-4B75-8D6C-8A2A26964332}" type="presParOf" srcId="{0BB2BEB1-4E17-4DB2-856F-C8C56B18855A}" destId="{BAD627FA-3F74-4670-824B-3094E58ADE20}" srcOrd="0" destOrd="0" presId="urn:microsoft.com/office/officeart/2005/8/layout/hierarchy1"/>
    <dgm:cxn modelId="{F023FE87-67EC-4B4C-963D-B5CAFF7AC621}" type="presParOf" srcId="{0BB2BEB1-4E17-4DB2-856F-C8C56B18855A}" destId="{A00DDC0C-FCCD-4E3E-8283-A2C13DD4E261}" srcOrd="1" destOrd="0" presId="urn:microsoft.com/office/officeart/2005/8/layout/hierarchy1"/>
    <dgm:cxn modelId="{47117D11-AD73-49F9-B9C6-9E7E8F756DED}" type="presParOf" srcId="{A9608A22-E940-4847-A14C-E3C9AA18FD84}" destId="{6C8A9F37-63BE-40F3-8996-B871534AEDC3}" srcOrd="1" destOrd="0" presId="urn:microsoft.com/office/officeart/2005/8/layout/hierarchy1"/>
    <dgm:cxn modelId="{E9D7DC64-575D-4B0A-9E51-81938D55C27C}" type="presParOf" srcId="{1EA5523E-4373-4609-A992-2185A5973E77}" destId="{AA0D0EB1-AA34-487E-9CE3-764E7EAC98B0}" srcOrd="4" destOrd="0" presId="urn:microsoft.com/office/officeart/2005/8/layout/hierarchy1"/>
    <dgm:cxn modelId="{27C98010-BB83-4FE0-80A8-E9381091D57E}" type="presParOf" srcId="{AA0D0EB1-AA34-487E-9CE3-764E7EAC98B0}" destId="{2EBCDA07-45C7-4A2C-8162-3FB37873AD81}" srcOrd="0" destOrd="0" presId="urn:microsoft.com/office/officeart/2005/8/layout/hierarchy1"/>
    <dgm:cxn modelId="{EA1CB2CC-A105-434A-AD8A-0ACEAEBC23DF}" type="presParOf" srcId="{2EBCDA07-45C7-4A2C-8162-3FB37873AD81}" destId="{289D6AE2-DE72-4F4D-A94D-F4ED7D274335}" srcOrd="0" destOrd="0" presId="urn:microsoft.com/office/officeart/2005/8/layout/hierarchy1"/>
    <dgm:cxn modelId="{FF449FB4-2974-4460-964A-4A4505F47C77}" type="presParOf" srcId="{2EBCDA07-45C7-4A2C-8162-3FB37873AD81}" destId="{3B2B0A12-5D4A-4A6C-8388-FA198AF5DA31}" srcOrd="1" destOrd="0" presId="urn:microsoft.com/office/officeart/2005/8/layout/hierarchy1"/>
    <dgm:cxn modelId="{4968DC91-82DE-4BD6-9AC8-88B5E3808216}" type="presParOf" srcId="{AA0D0EB1-AA34-487E-9CE3-764E7EAC98B0}" destId="{641DA215-B9BE-45DB-AE1F-1CAB867E925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4F6035F-D087-4BFB-AC04-0835FACD118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030F0901-1FDF-4651-8344-4887E4704D18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Contexte</a:t>
          </a:r>
        </a:p>
      </dgm:t>
    </dgm:pt>
    <dgm:pt modelId="{E9C1792B-B0DD-4F6B-8C4C-16C9F764FD8F}" type="parTrans" cxnId="{A1A1F8FC-9D92-425E-8EAC-C4F334D91420}">
      <dgm:prSet/>
      <dgm:spPr/>
      <dgm:t>
        <a:bodyPr/>
        <a:lstStyle/>
        <a:p>
          <a:endParaRPr lang="fr-FR"/>
        </a:p>
      </dgm:t>
    </dgm:pt>
    <dgm:pt modelId="{AA31F3A2-13A6-404A-9F61-07FFC15771D7}" type="sibTrans" cxnId="{A1A1F8FC-9D92-425E-8EAC-C4F334D91420}">
      <dgm:prSet/>
      <dgm:spPr/>
      <dgm:t>
        <a:bodyPr/>
        <a:lstStyle/>
        <a:p>
          <a:endParaRPr lang="fr-FR"/>
        </a:p>
      </dgm:t>
    </dgm:pt>
    <dgm:pt modelId="{E89D5D2F-DC4C-49CD-AE8C-AC1AC4DC4FF3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I. Architecture</a:t>
          </a:r>
        </a:p>
      </dgm:t>
    </dgm:pt>
    <dgm:pt modelId="{27041992-5586-4CA4-8F3B-EA2D948C2E55}" type="parTrans" cxnId="{3CD4C32C-8CAA-4673-8FF1-F4E91A6681F4}">
      <dgm:prSet/>
      <dgm:spPr/>
      <dgm:t>
        <a:bodyPr/>
        <a:lstStyle/>
        <a:p>
          <a:endParaRPr lang="fr-FR"/>
        </a:p>
      </dgm:t>
    </dgm:pt>
    <dgm:pt modelId="{1590714E-71EE-4D07-8DF5-73303BB457CD}" type="sibTrans" cxnId="{3CD4C32C-8CAA-4673-8FF1-F4E91A6681F4}">
      <dgm:prSet/>
      <dgm:spPr/>
      <dgm:t>
        <a:bodyPr/>
        <a:lstStyle/>
        <a:p>
          <a:endParaRPr lang="fr-FR"/>
        </a:p>
      </dgm:t>
    </dgm:pt>
    <dgm:pt modelId="{EAE93824-716C-4EF2-98C7-21831F5107E1}">
      <dgm:prSet phldrT="[Texte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fr-FR" b="1" dirty="0"/>
            <a:t>II. Environnement Big Data</a:t>
          </a:r>
        </a:p>
      </dgm:t>
    </dgm:pt>
    <dgm:pt modelId="{CEF5A33C-EA9B-46D8-8AED-2779E014C257}" type="parTrans" cxnId="{7A6E9127-C8F7-4529-8E52-A55F9BAF2EE8}">
      <dgm:prSet/>
      <dgm:spPr/>
      <dgm:t>
        <a:bodyPr/>
        <a:lstStyle/>
        <a:p>
          <a:endParaRPr lang="fr-FR"/>
        </a:p>
      </dgm:t>
    </dgm:pt>
    <dgm:pt modelId="{6D16BB6C-345F-4AAC-AF3F-3C22447C274A}" type="sibTrans" cxnId="{7A6E9127-C8F7-4529-8E52-A55F9BAF2EE8}">
      <dgm:prSet/>
      <dgm:spPr/>
      <dgm:t>
        <a:bodyPr/>
        <a:lstStyle/>
        <a:p>
          <a:endParaRPr lang="fr-FR"/>
        </a:p>
      </dgm:t>
    </dgm:pt>
    <dgm:pt modelId="{3730074F-5556-48FA-88FC-62492174E0E7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III. Traitement des images</a:t>
          </a:r>
        </a:p>
      </dgm:t>
    </dgm:pt>
    <dgm:pt modelId="{D3EDF512-47C1-4C43-9383-7DE4AB58BB50}" type="parTrans" cxnId="{4F08F7B5-0507-4664-86B5-5AB82C908705}">
      <dgm:prSet/>
      <dgm:spPr/>
      <dgm:t>
        <a:bodyPr/>
        <a:lstStyle/>
        <a:p>
          <a:endParaRPr lang="fr-FR"/>
        </a:p>
      </dgm:t>
    </dgm:pt>
    <dgm:pt modelId="{E2F43683-3825-42D4-B6CF-D2C1179DCF50}" type="sibTrans" cxnId="{4F08F7B5-0507-4664-86B5-5AB82C908705}">
      <dgm:prSet/>
      <dgm:spPr/>
      <dgm:t>
        <a:bodyPr/>
        <a:lstStyle/>
        <a:p>
          <a:endParaRPr lang="fr-FR"/>
        </a:p>
      </dgm:t>
    </dgm:pt>
    <dgm:pt modelId="{AD178FA1-224E-4DCA-B9FB-690AAAF4E07F}">
      <dgm:prSet phldrT="[Texte]"/>
      <dgm:spPr>
        <a:solidFill>
          <a:schemeClr val="accent1"/>
        </a:solidFill>
      </dgm:spPr>
      <dgm:t>
        <a:bodyPr/>
        <a:lstStyle/>
        <a:p>
          <a:r>
            <a:rPr lang="fr-FR" b="1" dirty="0"/>
            <a:t>IV. Démonstration</a:t>
          </a:r>
        </a:p>
      </dgm:t>
    </dgm:pt>
    <dgm:pt modelId="{D0BF77C7-A3D6-4399-B10C-B5BC898CE247}" type="parTrans" cxnId="{E2C3C339-1C1F-4989-A976-DA8CDEA0F547}">
      <dgm:prSet/>
      <dgm:spPr/>
      <dgm:t>
        <a:bodyPr/>
        <a:lstStyle/>
        <a:p>
          <a:endParaRPr lang="fr-FR"/>
        </a:p>
      </dgm:t>
    </dgm:pt>
    <dgm:pt modelId="{4A78CBA1-E2B1-4F17-8F2A-7794102C13BA}" type="sibTrans" cxnId="{E2C3C339-1C1F-4989-A976-DA8CDEA0F547}">
      <dgm:prSet/>
      <dgm:spPr/>
      <dgm:t>
        <a:bodyPr/>
        <a:lstStyle/>
        <a:p>
          <a:endParaRPr lang="fr-FR"/>
        </a:p>
      </dgm:t>
    </dgm:pt>
    <dgm:pt modelId="{E31DD2B7-4AE0-4FE5-8B14-1DBA42D420A5}" type="pres">
      <dgm:prSet presAssocID="{B4F6035F-D087-4BFB-AC04-0835FACD118D}" presName="Name0" presStyleCnt="0">
        <dgm:presLayoutVars>
          <dgm:dir/>
          <dgm:animLvl val="lvl"/>
          <dgm:resizeHandles val="exact"/>
        </dgm:presLayoutVars>
      </dgm:prSet>
      <dgm:spPr/>
    </dgm:pt>
    <dgm:pt modelId="{F90FB7E2-29F7-441D-A365-CCC69D457B04}" type="pres">
      <dgm:prSet presAssocID="{030F0901-1FDF-4651-8344-4887E4704D1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D8534EAA-0DC4-4F5E-BAB3-9DD31578C809}" type="pres">
      <dgm:prSet presAssocID="{AA31F3A2-13A6-404A-9F61-07FFC15771D7}" presName="parTxOnlySpace" presStyleCnt="0"/>
      <dgm:spPr/>
    </dgm:pt>
    <dgm:pt modelId="{73059BE4-0760-4F5B-B084-DF4EE4BA0C6B}" type="pres">
      <dgm:prSet presAssocID="{E89D5D2F-DC4C-49CD-AE8C-AC1AC4DC4FF3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19A41C19-0B1C-4946-9532-92D3DDD89061}" type="pres">
      <dgm:prSet presAssocID="{1590714E-71EE-4D07-8DF5-73303BB457CD}" presName="parTxOnlySpace" presStyleCnt="0"/>
      <dgm:spPr/>
    </dgm:pt>
    <dgm:pt modelId="{6AAC1118-D161-4EBB-AA83-156DD3B00261}" type="pres">
      <dgm:prSet presAssocID="{EAE93824-716C-4EF2-98C7-21831F5107E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1E8D402-43F9-4ADA-A948-A02512DDB14D}" type="pres">
      <dgm:prSet presAssocID="{6D16BB6C-345F-4AAC-AF3F-3C22447C274A}" presName="parTxOnlySpace" presStyleCnt="0"/>
      <dgm:spPr/>
    </dgm:pt>
    <dgm:pt modelId="{3E94F087-1321-4375-8C32-705B04E6B764}" type="pres">
      <dgm:prSet presAssocID="{3730074F-5556-48FA-88FC-62492174E0E7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00B3750D-65BD-42F8-89EE-8D2B0B13C8E0}" type="pres">
      <dgm:prSet presAssocID="{E2F43683-3825-42D4-B6CF-D2C1179DCF50}" presName="parTxOnlySpace" presStyleCnt="0"/>
      <dgm:spPr/>
    </dgm:pt>
    <dgm:pt modelId="{9D16908F-2E7B-454E-B013-8081CCB987B4}" type="pres">
      <dgm:prSet presAssocID="{AD178FA1-224E-4DCA-B9FB-690AAAF4E07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7A6E9127-C8F7-4529-8E52-A55F9BAF2EE8}" srcId="{B4F6035F-D087-4BFB-AC04-0835FACD118D}" destId="{EAE93824-716C-4EF2-98C7-21831F5107E1}" srcOrd="2" destOrd="0" parTransId="{CEF5A33C-EA9B-46D8-8AED-2779E014C257}" sibTransId="{6D16BB6C-345F-4AAC-AF3F-3C22447C274A}"/>
    <dgm:cxn modelId="{3CD4C32C-8CAA-4673-8FF1-F4E91A6681F4}" srcId="{B4F6035F-D087-4BFB-AC04-0835FACD118D}" destId="{E89D5D2F-DC4C-49CD-AE8C-AC1AC4DC4FF3}" srcOrd="1" destOrd="0" parTransId="{27041992-5586-4CA4-8F3B-EA2D948C2E55}" sibTransId="{1590714E-71EE-4D07-8DF5-73303BB457CD}"/>
    <dgm:cxn modelId="{E2C3C339-1C1F-4989-A976-DA8CDEA0F547}" srcId="{B4F6035F-D087-4BFB-AC04-0835FACD118D}" destId="{AD178FA1-224E-4DCA-B9FB-690AAAF4E07F}" srcOrd="4" destOrd="0" parTransId="{D0BF77C7-A3D6-4399-B10C-B5BC898CE247}" sibTransId="{4A78CBA1-E2B1-4F17-8F2A-7794102C13BA}"/>
    <dgm:cxn modelId="{69423667-EAFC-42B8-98B3-BB4A42E7FAB1}" type="presOf" srcId="{3730074F-5556-48FA-88FC-62492174E0E7}" destId="{3E94F087-1321-4375-8C32-705B04E6B764}" srcOrd="0" destOrd="0" presId="urn:microsoft.com/office/officeart/2005/8/layout/chevron1"/>
    <dgm:cxn modelId="{D9DB6D4E-36E7-41FE-868B-961551601F2B}" type="presOf" srcId="{E89D5D2F-DC4C-49CD-AE8C-AC1AC4DC4FF3}" destId="{73059BE4-0760-4F5B-B084-DF4EE4BA0C6B}" srcOrd="0" destOrd="0" presId="urn:microsoft.com/office/officeart/2005/8/layout/chevron1"/>
    <dgm:cxn modelId="{9C1ABD90-B1F7-4528-AF3F-34C12CE09C4C}" type="presOf" srcId="{030F0901-1FDF-4651-8344-4887E4704D18}" destId="{F90FB7E2-29F7-441D-A365-CCC69D457B04}" srcOrd="0" destOrd="0" presId="urn:microsoft.com/office/officeart/2005/8/layout/chevron1"/>
    <dgm:cxn modelId="{4F08F7B5-0507-4664-86B5-5AB82C908705}" srcId="{B4F6035F-D087-4BFB-AC04-0835FACD118D}" destId="{3730074F-5556-48FA-88FC-62492174E0E7}" srcOrd="3" destOrd="0" parTransId="{D3EDF512-47C1-4C43-9383-7DE4AB58BB50}" sibTransId="{E2F43683-3825-42D4-B6CF-D2C1179DCF50}"/>
    <dgm:cxn modelId="{D55B5DB7-06C4-4221-BC14-9264439BCA0C}" type="presOf" srcId="{B4F6035F-D087-4BFB-AC04-0835FACD118D}" destId="{E31DD2B7-4AE0-4FE5-8B14-1DBA42D420A5}" srcOrd="0" destOrd="0" presId="urn:microsoft.com/office/officeart/2005/8/layout/chevron1"/>
    <dgm:cxn modelId="{A4BEFDE4-4035-4695-A2D4-AB2A67411769}" type="presOf" srcId="{EAE93824-716C-4EF2-98C7-21831F5107E1}" destId="{6AAC1118-D161-4EBB-AA83-156DD3B00261}" srcOrd="0" destOrd="0" presId="urn:microsoft.com/office/officeart/2005/8/layout/chevron1"/>
    <dgm:cxn modelId="{175CD6F1-49CC-4C5D-B04F-BF7AC80FF518}" type="presOf" srcId="{AD178FA1-224E-4DCA-B9FB-690AAAF4E07F}" destId="{9D16908F-2E7B-454E-B013-8081CCB987B4}" srcOrd="0" destOrd="0" presId="urn:microsoft.com/office/officeart/2005/8/layout/chevron1"/>
    <dgm:cxn modelId="{A1A1F8FC-9D92-425E-8EAC-C4F334D91420}" srcId="{B4F6035F-D087-4BFB-AC04-0835FACD118D}" destId="{030F0901-1FDF-4651-8344-4887E4704D18}" srcOrd="0" destOrd="0" parTransId="{E9C1792B-B0DD-4F6B-8C4C-16C9F764FD8F}" sibTransId="{AA31F3A2-13A6-404A-9F61-07FFC15771D7}"/>
    <dgm:cxn modelId="{8AD3932B-8BA3-42F5-80BF-5B6368CD9855}" type="presParOf" srcId="{E31DD2B7-4AE0-4FE5-8B14-1DBA42D420A5}" destId="{F90FB7E2-29F7-441D-A365-CCC69D457B04}" srcOrd="0" destOrd="0" presId="urn:microsoft.com/office/officeart/2005/8/layout/chevron1"/>
    <dgm:cxn modelId="{B7F90370-4C59-4A3C-BE89-1AD45DAD0E5F}" type="presParOf" srcId="{E31DD2B7-4AE0-4FE5-8B14-1DBA42D420A5}" destId="{D8534EAA-0DC4-4F5E-BAB3-9DD31578C809}" srcOrd="1" destOrd="0" presId="urn:microsoft.com/office/officeart/2005/8/layout/chevron1"/>
    <dgm:cxn modelId="{FC3C5C15-0A67-4056-BDE5-0FED15BA3A9F}" type="presParOf" srcId="{E31DD2B7-4AE0-4FE5-8B14-1DBA42D420A5}" destId="{73059BE4-0760-4F5B-B084-DF4EE4BA0C6B}" srcOrd="2" destOrd="0" presId="urn:microsoft.com/office/officeart/2005/8/layout/chevron1"/>
    <dgm:cxn modelId="{CB24F18F-A13B-4B03-8CBC-844F40F59680}" type="presParOf" srcId="{E31DD2B7-4AE0-4FE5-8B14-1DBA42D420A5}" destId="{19A41C19-0B1C-4946-9532-92D3DDD89061}" srcOrd="3" destOrd="0" presId="urn:microsoft.com/office/officeart/2005/8/layout/chevron1"/>
    <dgm:cxn modelId="{AA390A5C-E044-42CE-8626-13924BE21B5C}" type="presParOf" srcId="{E31DD2B7-4AE0-4FE5-8B14-1DBA42D420A5}" destId="{6AAC1118-D161-4EBB-AA83-156DD3B00261}" srcOrd="4" destOrd="0" presId="urn:microsoft.com/office/officeart/2005/8/layout/chevron1"/>
    <dgm:cxn modelId="{D124669D-2873-4923-8E50-DFDBB2ED0284}" type="presParOf" srcId="{E31DD2B7-4AE0-4FE5-8B14-1DBA42D420A5}" destId="{01E8D402-43F9-4ADA-A948-A02512DDB14D}" srcOrd="5" destOrd="0" presId="urn:microsoft.com/office/officeart/2005/8/layout/chevron1"/>
    <dgm:cxn modelId="{7C37BD07-3367-4A97-AADF-25BE0B8DD703}" type="presParOf" srcId="{E31DD2B7-4AE0-4FE5-8B14-1DBA42D420A5}" destId="{3E94F087-1321-4375-8C32-705B04E6B764}" srcOrd="6" destOrd="0" presId="urn:microsoft.com/office/officeart/2005/8/layout/chevron1"/>
    <dgm:cxn modelId="{7A2964A5-DA20-4650-AF20-C2E42593D937}" type="presParOf" srcId="{E31DD2B7-4AE0-4FE5-8B14-1DBA42D420A5}" destId="{00B3750D-65BD-42F8-89EE-8D2B0B13C8E0}" srcOrd="7" destOrd="0" presId="urn:microsoft.com/office/officeart/2005/8/layout/chevron1"/>
    <dgm:cxn modelId="{8CC6CB01-C53E-4000-97FA-0CBFFDBFE5E5}" type="presParOf" srcId="{E31DD2B7-4AE0-4FE5-8B14-1DBA42D420A5}" destId="{9D16908F-2E7B-454E-B013-8081CCB987B4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733A0C-55AB-4FFE-9DF9-E599A2704E3D}">
      <dsp:nvSpPr>
        <dsp:cNvPr id="0" name=""/>
        <dsp:cNvSpPr/>
      </dsp:nvSpPr>
      <dsp:spPr>
        <a:xfrm>
          <a:off x="3591" y="687082"/>
          <a:ext cx="1749878" cy="1111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177B8A2-A36C-4B20-B73F-8E69A0288BCE}">
      <dsp:nvSpPr>
        <dsp:cNvPr id="0" name=""/>
        <dsp:cNvSpPr/>
      </dsp:nvSpPr>
      <dsp:spPr>
        <a:xfrm>
          <a:off x="198022" y="871792"/>
          <a:ext cx="1749878" cy="11111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b="1" kern="1200" dirty="0"/>
            <a:t>Contexte</a:t>
          </a:r>
          <a:endParaRPr lang="en-US" sz="1500" kern="1200" dirty="0"/>
        </a:p>
      </dsp:txBody>
      <dsp:txXfrm>
        <a:off x="230567" y="904337"/>
        <a:ext cx="1684788" cy="1046083"/>
      </dsp:txXfrm>
    </dsp:sp>
    <dsp:sp modelId="{E378C8A0-4DBA-4C21-8BE8-7B344145DB80}">
      <dsp:nvSpPr>
        <dsp:cNvPr id="0" name=""/>
        <dsp:cNvSpPr/>
      </dsp:nvSpPr>
      <dsp:spPr>
        <a:xfrm>
          <a:off x="2142332" y="687082"/>
          <a:ext cx="1749878" cy="1111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6EE35B1-7D47-4F55-8EC9-E620713D6C2F}">
      <dsp:nvSpPr>
        <dsp:cNvPr id="0" name=""/>
        <dsp:cNvSpPr/>
      </dsp:nvSpPr>
      <dsp:spPr>
        <a:xfrm>
          <a:off x="2336763" y="871792"/>
          <a:ext cx="1749878" cy="11111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b="1" kern="1200" dirty="0"/>
            <a:t>I. Architecture</a:t>
          </a:r>
          <a:endParaRPr lang="en-US" sz="1500" kern="1200" dirty="0"/>
        </a:p>
      </dsp:txBody>
      <dsp:txXfrm>
        <a:off x="2369308" y="904337"/>
        <a:ext cx="1684788" cy="1046083"/>
      </dsp:txXfrm>
    </dsp:sp>
    <dsp:sp modelId="{0FD8B6AD-924B-462C-8FAB-8C4ED5A25534}">
      <dsp:nvSpPr>
        <dsp:cNvPr id="0" name=""/>
        <dsp:cNvSpPr/>
      </dsp:nvSpPr>
      <dsp:spPr>
        <a:xfrm>
          <a:off x="4281073" y="687082"/>
          <a:ext cx="1749878" cy="1111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8B5C30-CCB3-49A2-A716-108A690C150D}">
      <dsp:nvSpPr>
        <dsp:cNvPr id="0" name=""/>
        <dsp:cNvSpPr/>
      </dsp:nvSpPr>
      <dsp:spPr>
        <a:xfrm>
          <a:off x="4475504" y="871792"/>
          <a:ext cx="1749878" cy="11111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II. Environment Big Data</a:t>
          </a:r>
        </a:p>
      </dsp:txBody>
      <dsp:txXfrm>
        <a:off x="4508049" y="904337"/>
        <a:ext cx="1684788" cy="1046083"/>
      </dsp:txXfrm>
    </dsp:sp>
    <dsp:sp modelId="{BAD627FA-3F74-4670-824B-3094E58ADE20}">
      <dsp:nvSpPr>
        <dsp:cNvPr id="0" name=""/>
        <dsp:cNvSpPr/>
      </dsp:nvSpPr>
      <dsp:spPr>
        <a:xfrm>
          <a:off x="6419813" y="687082"/>
          <a:ext cx="1749878" cy="1111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00DDC0C-FCCD-4E3E-8283-A2C13DD4E261}">
      <dsp:nvSpPr>
        <dsp:cNvPr id="0" name=""/>
        <dsp:cNvSpPr/>
      </dsp:nvSpPr>
      <dsp:spPr>
        <a:xfrm>
          <a:off x="6614244" y="871792"/>
          <a:ext cx="1749878" cy="11111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III. </a:t>
          </a:r>
          <a:r>
            <a:rPr lang="en-US" sz="1500" b="1" kern="1200" dirty="0" err="1"/>
            <a:t>Traitement</a:t>
          </a:r>
          <a:r>
            <a:rPr lang="en-US" sz="1500" b="1" kern="1200" dirty="0"/>
            <a:t> des images</a:t>
          </a:r>
        </a:p>
      </dsp:txBody>
      <dsp:txXfrm>
        <a:off x="6646789" y="904337"/>
        <a:ext cx="1684788" cy="1046083"/>
      </dsp:txXfrm>
    </dsp:sp>
    <dsp:sp modelId="{289D6AE2-DE72-4F4D-A94D-F4ED7D274335}">
      <dsp:nvSpPr>
        <dsp:cNvPr id="0" name=""/>
        <dsp:cNvSpPr/>
      </dsp:nvSpPr>
      <dsp:spPr>
        <a:xfrm>
          <a:off x="8558554" y="687082"/>
          <a:ext cx="1749878" cy="11111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B2B0A12-5D4A-4A6C-8388-FA198AF5DA31}">
      <dsp:nvSpPr>
        <dsp:cNvPr id="0" name=""/>
        <dsp:cNvSpPr/>
      </dsp:nvSpPr>
      <dsp:spPr>
        <a:xfrm>
          <a:off x="8752985" y="871792"/>
          <a:ext cx="1749878" cy="11111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IV. </a:t>
          </a:r>
          <a:r>
            <a:rPr lang="en-US" sz="1500" b="1" kern="1200" dirty="0" err="1"/>
            <a:t>Démonstration</a:t>
          </a:r>
          <a:endParaRPr lang="en-US" sz="1500" b="1" kern="1200" dirty="0"/>
        </a:p>
      </dsp:txBody>
      <dsp:txXfrm>
        <a:off x="8785530" y="904337"/>
        <a:ext cx="1684788" cy="104608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0FB7E2-29F7-441D-A365-CCC69D457B04}">
      <dsp:nvSpPr>
        <dsp:cNvPr id="0" name=""/>
        <dsp:cNvSpPr/>
      </dsp:nvSpPr>
      <dsp:spPr>
        <a:xfrm>
          <a:off x="297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Contexte</a:t>
          </a:r>
        </a:p>
      </dsp:txBody>
      <dsp:txXfrm>
        <a:off x="309300" y="0"/>
        <a:ext cx="2036492" cy="612648"/>
      </dsp:txXfrm>
    </dsp:sp>
    <dsp:sp modelId="{73059BE4-0760-4F5B-B084-DF4EE4BA0C6B}">
      <dsp:nvSpPr>
        <dsp:cNvPr id="0" name=""/>
        <dsp:cNvSpPr/>
      </dsp:nvSpPr>
      <dsp:spPr>
        <a:xfrm>
          <a:off x="2387203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I. Architecture</a:t>
          </a:r>
        </a:p>
      </dsp:txBody>
      <dsp:txXfrm>
        <a:off x="2693527" y="0"/>
        <a:ext cx="2036492" cy="612648"/>
      </dsp:txXfrm>
    </dsp:sp>
    <dsp:sp modelId="{6AAC1118-D161-4EBB-AA83-156DD3B00261}">
      <dsp:nvSpPr>
        <dsp:cNvPr id="0" name=""/>
        <dsp:cNvSpPr/>
      </dsp:nvSpPr>
      <dsp:spPr>
        <a:xfrm>
          <a:off x="4771429" y="0"/>
          <a:ext cx="2649140" cy="612648"/>
        </a:xfrm>
        <a:prstGeom prst="chevron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II. Environnement Big Data</a:t>
          </a:r>
        </a:p>
      </dsp:txBody>
      <dsp:txXfrm>
        <a:off x="5077753" y="0"/>
        <a:ext cx="2036492" cy="612648"/>
      </dsp:txXfrm>
    </dsp:sp>
    <dsp:sp modelId="{3E94F087-1321-4375-8C32-705B04E6B764}">
      <dsp:nvSpPr>
        <dsp:cNvPr id="0" name=""/>
        <dsp:cNvSpPr/>
      </dsp:nvSpPr>
      <dsp:spPr>
        <a:xfrm>
          <a:off x="7155656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III. Traitement des images</a:t>
          </a:r>
        </a:p>
      </dsp:txBody>
      <dsp:txXfrm>
        <a:off x="7461980" y="0"/>
        <a:ext cx="2036492" cy="612648"/>
      </dsp:txXfrm>
    </dsp:sp>
    <dsp:sp modelId="{9D16908F-2E7B-454E-B013-8081CCB987B4}">
      <dsp:nvSpPr>
        <dsp:cNvPr id="0" name=""/>
        <dsp:cNvSpPr/>
      </dsp:nvSpPr>
      <dsp:spPr>
        <a:xfrm>
          <a:off x="9539882" y="0"/>
          <a:ext cx="2649140" cy="612648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IV. Démonstration</a:t>
          </a:r>
        </a:p>
      </dsp:txBody>
      <dsp:txXfrm>
        <a:off x="9846206" y="0"/>
        <a:ext cx="2036492" cy="6126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B7F67A-3544-4625-B99D-C1B5D9EEF8C4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489AD0-10E6-405D-B830-36DE8A0458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488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7436C6CD-8A8D-4E20-8B02-A05B09C35254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0102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EF7AC-6802-4BD9-8DA9-AFFC3AC9634F}" type="datetime1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513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B2D17-0E59-4010-9023-1BEC014C19B4}" type="datetime1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815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AE78BF46-64C6-480B-96E6-CE297E5FFB02}" type="datetime1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1A633-A85B-9509-FDFA-82CAAFC1DD74}"/>
              </a:ext>
            </a:extLst>
          </p:cNvPr>
          <p:cNvSpPr txBox="1">
            <a:spLocks/>
          </p:cNvSpPr>
          <p:nvPr userDrawn="1"/>
        </p:nvSpPr>
        <p:spPr>
          <a:xfrm>
            <a:off x="0" y="-635"/>
            <a:ext cx="558209" cy="432897"/>
          </a:xfrm>
          <a:prstGeom prst="rect">
            <a:avLst/>
          </a:prstGeom>
          <a:solidFill>
            <a:srgbClr val="45AFAD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DC25EE-239B-4C5F-AAD1-255A7D5F1EE2}" type="slidenum">
              <a:rPr lang="en-US" b="1" smtClean="0">
                <a:solidFill>
                  <a:schemeClr val="bg1"/>
                </a:solidFill>
              </a:rPr>
              <a:pPr/>
              <a:t>‹N°›</a:t>
            </a:fld>
            <a:r>
              <a:rPr lang="en-US" b="1" dirty="0">
                <a:solidFill>
                  <a:schemeClr val="bg1"/>
                </a:solidFill>
              </a:rPr>
              <a:t> / 22</a:t>
            </a:r>
          </a:p>
        </p:txBody>
      </p:sp>
    </p:spTree>
    <p:extLst>
      <p:ext uri="{BB962C8B-B14F-4D97-AF65-F5344CB8AC3E}">
        <p14:creationId xmlns:p14="http://schemas.microsoft.com/office/powerpoint/2010/main" val="1656647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1D591-559E-409E-A320-E248BEE9B135}" type="datetime1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69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9505959E-6EE5-4117-B51D-3EA8C69E6ED1}" type="datetime1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2C6E3A-50AC-AAD0-E903-C3AA0F04EE10}"/>
              </a:ext>
            </a:extLst>
          </p:cNvPr>
          <p:cNvSpPr txBox="1">
            <a:spLocks/>
          </p:cNvSpPr>
          <p:nvPr userDrawn="1"/>
        </p:nvSpPr>
        <p:spPr>
          <a:xfrm>
            <a:off x="0" y="-635"/>
            <a:ext cx="558209" cy="432897"/>
          </a:xfrm>
          <a:prstGeom prst="rect">
            <a:avLst/>
          </a:prstGeom>
          <a:solidFill>
            <a:srgbClr val="45AFAD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DC25EE-239B-4C5F-AAD1-255A7D5F1EE2}" type="slidenum">
              <a:rPr lang="en-US" b="1" smtClean="0">
                <a:solidFill>
                  <a:schemeClr val="bg1"/>
                </a:solidFill>
              </a:rPr>
              <a:pPr/>
              <a:t>‹N°›</a:t>
            </a:fld>
            <a:r>
              <a:rPr lang="en-US" b="1" dirty="0">
                <a:solidFill>
                  <a:schemeClr val="bg1"/>
                </a:solidFill>
              </a:rPr>
              <a:t> / 22</a:t>
            </a:r>
          </a:p>
        </p:txBody>
      </p:sp>
    </p:spTree>
    <p:extLst>
      <p:ext uri="{BB962C8B-B14F-4D97-AF65-F5344CB8AC3E}">
        <p14:creationId xmlns:p14="http://schemas.microsoft.com/office/powerpoint/2010/main" val="4042994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FE73D83-56CC-4F9F-92E4-71C638F2674A}" type="datetime1">
              <a:rPr lang="en-US" smtClean="0"/>
              <a:t>7/15/2024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68829A9-B52C-6182-FF87-02F04B70B38F}"/>
              </a:ext>
            </a:extLst>
          </p:cNvPr>
          <p:cNvSpPr txBox="1">
            <a:spLocks/>
          </p:cNvSpPr>
          <p:nvPr userDrawn="1"/>
        </p:nvSpPr>
        <p:spPr>
          <a:xfrm>
            <a:off x="0" y="-635"/>
            <a:ext cx="558209" cy="432897"/>
          </a:xfrm>
          <a:prstGeom prst="rect">
            <a:avLst/>
          </a:prstGeom>
          <a:solidFill>
            <a:srgbClr val="45AFAD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DC25EE-239B-4C5F-AAD1-255A7D5F1EE2}" type="slidenum">
              <a:rPr lang="en-US" b="1" smtClean="0">
                <a:solidFill>
                  <a:schemeClr val="bg1"/>
                </a:solidFill>
              </a:rPr>
              <a:pPr/>
              <a:t>‹N°›</a:t>
            </a:fld>
            <a:r>
              <a:rPr lang="en-US" b="1" dirty="0">
                <a:solidFill>
                  <a:schemeClr val="bg1"/>
                </a:solidFill>
              </a:rPr>
              <a:t> / 22</a:t>
            </a:r>
          </a:p>
        </p:txBody>
      </p:sp>
    </p:spTree>
    <p:extLst>
      <p:ext uri="{BB962C8B-B14F-4D97-AF65-F5344CB8AC3E}">
        <p14:creationId xmlns:p14="http://schemas.microsoft.com/office/powerpoint/2010/main" val="2718594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EDEE5-1927-45AA-8568-1C677A85524B}" type="datetime1">
              <a:rPr lang="en-US" smtClean="0"/>
              <a:t>7/15/2024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18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0578E-AC5C-467F-8148-A3F36AAF13B5}" type="datetime1">
              <a:rPr lang="en-US" smtClean="0"/>
              <a:t>7/15/2024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917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B5A2D365-E109-4300-8E31-C741958B7D43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58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B4E2D8F4-0A3A-4F7E-85FD-3CAB8400C07C}" type="datetime1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50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88A48-54DB-4558-A2EF-6167178EF6D9}" type="datetime1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15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0.xml"/><Relationship Id="rId3" Type="http://schemas.openxmlformats.org/officeDocument/2006/relationships/slideLayout" Target="../slideLayouts/slideLayout4.xml"/><Relationship Id="rId7" Type="http://schemas.openxmlformats.org/officeDocument/2006/relationships/diagramQuickStyle" Target="../diagrams/quickStyle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Layout" Target="../diagrams/layout20.xml"/><Relationship Id="rId5" Type="http://schemas.openxmlformats.org/officeDocument/2006/relationships/diagramData" Target="../diagrams/data20.xml"/><Relationship Id="rId4" Type="http://schemas.openxmlformats.org/officeDocument/2006/relationships/image" Target="../media/image25.png"/><Relationship Id="rId9" Type="http://schemas.microsoft.com/office/2007/relationships/diagramDrawing" Target="../diagrams/drawing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openxmlformats.org/officeDocument/2006/relationships/diagramQuickStyle" Target="../diagrams/quickStyle4.xml"/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12" Type="http://schemas.openxmlformats.org/officeDocument/2006/relationships/diagramLayout" Target="../diagrams/layout4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g"/><Relationship Id="rId11" Type="http://schemas.openxmlformats.org/officeDocument/2006/relationships/diagramData" Target="../diagrams/data4.xml"/><Relationship Id="rId5" Type="http://schemas.openxmlformats.org/officeDocument/2006/relationships/image" Target="../media/image7.jpg"/><Relationship Id="rId15" Type="http://schemas.microsoft.com/office/2007/relationships/diagramDrawing" Target="../diagrams/drawing4.xml"/><Relationship Id="rId10" Type="http://schemas.openxmlformats.org/officeDocument/2006/relationships/image" Target="../media/image12.jpg"/><Relationship Id="rId4" Type="http://schemas.openxmlformats.org/officeDocument/2006/relationships/image" Target="../media/image6.jpg"/><Relationship Id="rId9" Type="http://schemas.openxmlformats.org/officeDocument/2006/relationships/image" Target="../media/image11.jpg"/><Relationship Id="rId14" Type="http://schemas.openxmlformats.org/officeDocument/2006/relationships/diagramColors" Target="../diagrams/colors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14.png"/><Relationship Id="rId7" Type="http://schemas.openxmlformats.org/officeDocument/2006/relationships/diagramColors" Target="../diagrams/colors8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Encre liquide aquarelle et encre">
            <a:extLst>
              <a:ext uri="{FF2B5EF4-FFF2-40B4-BE49-F238E27FC236}">
                <a16:creationId xmlns:a16="http://schemas.microsoft.com/office/drawing/2014/main" id="{B060A61F-812E-100C-E4B7-EBF69424F1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97" b="5839"/>
          <a:stretch/>
        </p:blipFill>
        <p:spPr>
          <a:xfrm>
            <a:off x="19" y="0"/>
            <a:ext cx="12191981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61B619-80B6-9548-002A-74DA56BD8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fr-FR" sz="6600" dirty="0">
                <a:solidFill>
                  <a:schemeClr val="bg1"/>
                </a:solidFill>
              </a:rPr>
              <a:t>Formation Data </a:t>
            </a:r>
            <a:r>
              <a:rPr lang="fr-FR" sz="6600" dirty="0" err="1">
                <a:solidFill>
                  <a:schemeClr val="bg1"/>
                </a:solidFill>
              </a:rPr>
              <a:t>Scientist</a:t>
            </a:r>
            <a:endParaRPr lang="fr-FR" sz="6600" dirty="0">
              <a:solidFill>
                <a:schemeClr val="bg1"/>
              </a:solidFill>
            </a:endParaRPr>
          </a:p>
        </p:txBody>
      </p:sp>
      <p:sp>
        <p:nvSpPr>
          <p:cNvPr id="32" name="Rectangle: Rounded Corners 23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8F4180E-F129-E00C-78EA-E6C4A7509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455" y="5624945"/>
            <a:ext cx="8974832" cy="592975"/>
          </a:xfrm>
        </p:spPr>
        <p:txBody>
          <a:bodyPr anchor="ctr">
            <a:noAutofit/>
          </a:bodyPr>
          <a:lstStyle/>
          <a:p>
            <a:r>
              <a:rPr lang="fr-FR" sz="2050" b="1" dirty="0">
                <a:solidFill>
                  <a:schemeClr val="bg1"/>
                </a:solidFill>
              </a:rPr>
              <a:t>PROJET N°9 : Réaliser un traitement dans un </a:t>
            </a:r>
            <a:r>
              <a:rPr lang="fr-FR" sz="2050" b="1" dirty="0" err="1">
                <a:solidFill>
                  <a:schemeClr val="bg1"/>
                </a:solidFill>
              </a:rPr>
              <a:t>environment</a:t>
            </a:r>
            <a:r>
              <a:rPr lang="fr-FR" sz="2050" b="1" dirty="0">
                <a:solidFill>
                  <a:schemeClr val="bg1"/>
                </a:solidFill>
              </a:rPr>
              <a:t> Big Data sur le Cloud</a:t>
            </a:r>
          </a:p>
        </p:txBody>
      </p:sp>
      <p:pic>
        <p:nvPicPr>
          <p:cNvPr id="7" name="Picture 4" descr="Openclassrooms – Numérique et Sciences Informatiques">
            <a:extLst>
              <a:ext uri="{FF2B5EF4-FFF2-40B4-BE49-F238E27FC236}">
                <a16:creationId xmlns:a16="http://schemas.microsoft.com/office/drawing/2014/main" id="{6B7260CB-E7D9-66D0-AFB0-55F68FC7B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3743" y="879663"/>
            <a:ext cx="1149954" cy="1221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ous-titre 2">
            <a:extLst>
              <a:ext uri="{FF2B5EF4-FFF2-40B4-BE49-F238E27FC236}">
                <a16:creationId xmlns:a16="http://schemas.microsoft.com/office/drawing/2014/main" id="{D6922FFE-8A98-65DD-AD3E-CC78BBE7C443}"/>
              </a:ext>
            </a:extLst>
          </p:cNvPr>
          <p:cNvSpPr txBox="1">
            <a:spLocks/>
          </p:cNvSpPr>
          <p:nvPr/>
        </p:nvSpPr>
        <p:spPr>
          <a:xfrm>
            <a:off x="7228513" y="504282"/>
            <a:ext cx="4365072" cy="199048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76200" cap="rnd">
            <a:solidFill>
              <a:schemeClr val="accent1">
                <a:alpha val="98000"/>
              </a:schemeClr>
            </a:solidFill>
            <a:miter lim="800000"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800" b="1" dirty="0">
                <a:solidFill>
                  <a:schemeClr val="bg1"/>
                </a:solidFill>
              </a:rPr>
              <a:t>Olivier RAYMOND</a:t>
            </a:r>
            <a:br>
              <a:rPr lang="fr-FR" sz="1800" b="1" dirty="0">
                <a:solidFill>
                  <a:schemeClr val="bg1"/>
                </a:solidFill>
              </a:rPr>
            </a:br>
            <a:r>
              <a:rPr lang="fr-FR" sz="1800" b="1" u="sng" dirty="0"/>
              <a:t>Olivier.raymond.17@eigsi.fr</a:t>
            </a:r>
          </a:p>
          <a:p>
            <a:br>
              <a:rPr lang="fr-FR" sz="1800" b="1" dirty="0">
                <a:solidFill>
                  <a:schemeClr val="bg1"/>
                </a:solidFill>
              </a:rPr>
            </a:br>
            <a:r>
              <a:rPr lang="fr-FR" sz="1800" b="1" u="sng" dirty="0">
                <a:solidFill>
                  <a:schemeClr val="bg1"/>
                </a:solidFill>
              </a:rPr>
              <a:t>Mentor</a:t>
            </a:r>
            <a:r>
              <a:rPr lang="fr-FR" sz="1800" b="1" dirty="0">
                <a:solidFill>
                  <a:schemeClr val="bg1"/>
                </a:solidFill>
              </a:rPr>
              <a:t>: Khalid Moustapha Askia</a:t>
            </a:r>
            <a:br>
              <a:rPr lang="fr-FR" sz="1800" b="1" dirty="0">
                <a:solidFill>
                  <a:schemeClr val="bg1"/>
                </a:solidFill>
              </a:rPr>
            </a:br>
            <a:r>
              <a:rPr lang="fr-FR" sz="1800" b="1" u="sng" dirty="0">
                <a:solidFill>
                  <a:schemeClr val="bg1"/>
                </a:solidFill>
              </a:rPr>
              <a:t>Jury:</a:t>
            </a:r>
            <a:r>
              <a:rPr lang="fr-FR" sz="1800" b="1" dirty="0">
                <a:solidFill>
                  <a:schemeClr val="bg1"/>
                </a:solidFill>
              </a:rPr>
              <a:t> 	  Emmanuel </a:t>
            </a:r>
            <a:r>
              <a:rPr lang="fr-FR" sz="1800" b="1" dirty="0" err="1">
                <a:solidFill>
                  <a:schemeClr val="bg1"/>
                </a:solidFill>
              </a:rPr>
              <a:t>Goudot</a:t>
            </a:r>
            <a:endParaRPr lang="fr-FR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687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FDA170-66E1-66C2-DE10-49774824B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II.2. </a:t>
            </a:r>
            <a:r>
              <a:rPr lang="fr-FR" dirty="0" err="1"/>
              <a:t>Environment</a:t>
            </a:r>
            <a:r>
              <a:rPr lang="fr-FR" dirty="0"/>
              <a:t> Big Data</a:t>
            </a:r>
            <a:br>
              <a:rPr lang="fr-FR" dirty="0"/>
            </a:br>
            <a:r>
              <a:rPr lang="fr-FR" dirty="0"/>
              <a:t>IAM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CC3E913-5EB8-3C0D-A734-1B9F4A0F50C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b="1" u="sng" dirty="0"/>
              <a:t>Création de 2 rôles : </a:t>
            </a:r>
          </a:p>
          <a:p>
            <a:pPr lvl="1"/>
            <a:r>
              <a:rPr lang="fr-FR" dirty="0"/>
              <a:t>Instance</a:t>
            </a:r>
          </a:p>
          <a:p>
            <a:pPr lvl="1"/>
            <a:r>
              <a:rPr lang="fr-FR" dirty="0"/>
              <a:t>Profile</a:t>
            </a:r>
          </a:p>
          <a:p>
            <a:endParaRPr lang="fr-FR" dirty="0"/>
          </a:p>
          <a:p>
            <a:r>
              <a:rPr lang="fr-FR" b="1" u="sng" dirty="0"/>
              <a:t>Ajout de « politiques » : </a:t>
            </a:r>
          </a:p>
          <a:p>
            <a:pPr lvl="1"/>
            <a:r>
              <a:rPr lang="fr-FR" dirty="0"/>
              <a:t>AmazonEC2FullAccess</a:t>
            </a:r>
          </a:p>
          <a:p>
            <a:pPr lvl="1"/>
            <a:r>
              <a:rPr lang="fr-FR" dirty="0" err="1"/>
              <a:t>AmazonElasticMapReduceFullAccess</a:t>
            </a:r>
            <a:endParaRPr lang="fr-FR" dirty="0"/>
          </a:p>
          <a:p>
            <a:pPr lvl="1"/>
            <a:r>
              <a:rPr lang="fr-FR" dirty="0"/>
              <a:t>AmazonS3FullAccess</a:t>
            </a:r>
          </a:p>
          <a:p>
            <a:pPr lvl="1"/>
            <a:endParaRPr lang="fr-FR" dirty="0"/>
          </a:p>
        </p:txBody>
      </p:sp>
      <p:pic>
        <p:nvPicPr>
          <p:cNvPr id="5" name="Espace réservé du contenu 4" descr="Une image contenant texte, capture d’écran, ligne, Police&#10;&#10;Description générée automatiquement">
            <a:extLst>
              <a:ext uri="{FF2B5EF4-FFF2-40B4-BE49-F238E27FC236}">
                <a16:creationId xmlns:a16="http://schemas.microsoft.com/office/drawing/2014/main" id="{EDFB14CD-FF57-AAEB-0814-051462FB9B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33443"/>
          <a:stretch/>
        </p:blipFill>
        <p:spPr>
          <a:xfrm>
            <a:off x="6345237" y="3266983"/>
            <a:ext cx="5757251" cy="1480917"/>
          </a:xfrm>
          <a:prstGeom prst="rect">
            <a:avLst/>
          </a:prstGeom>
        </p:spPr>
      </p:pic>
      <p:graphicFrame>
        <p:nvGraphicFramePr>
          <p:cNvPr id="7" name="Diagramme 6">
            <a:extLst>
              <a:ext uri="{FF2B5EF4-FFF2-40B4-BE49-F238E27FC236}">
                <a16:creationId xmlns:a16="http://schemas.microsoft.com/office/drawing/2014/main" id="{9F137C08-F10A-1F1B-4075-29125B2A85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8884610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75766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90C79F-67FD-5FE6-52E2-5CC63FC3D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II.3. </a:t>
            </a:r>
            <a:r>
              <a:rPr lang="fr-FR" dirty="0" err="1"/>
              <a:t>Environment</a:t>
            </a:r>
            <a:r>
              <a:rPr lang="fr-FR" dirty="0"/>
              <a:t> Big Data </a:t>
            </a:r>
            <a:br>
              <a:rPr lang="fr-FR" dirty="0"/>
            </a:br>
            <a:r>
              <a:rPr lang="fr-FR" dirty="0"/>
              <a:t>EC2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5A5E93-EA4A-7CCD-084F-69884C46B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Création d’une paire de clé</a:t>
            </a:r>
          </a:p>
          <a:p>
            <a:pPr lvl="1"/>
            <a:r>
              <a:rPr lang="fr-FR" dirty="0"/>
              <a:t>.</a:t>
            </a:r>
            <a:r>
              <a:rPr lang="fr-FR" dirty="0" err="1"/>
              <a:t>pem</a:t>
            </a:r>
            <a:r>
              <a:rPr lang="fr-FR" dirty="0"/>
              <a:t> : Linux</a:t>
            </a:r>
          </a:p>
          <a:p>
            <a:pPr lvl="1"/>
            <a:r>
              <a:rPr lang="fr-FR" dirty="0"/>
              <a:t>.</a:t>
            </a:r>
            <a:r>
              <a:rPr lang="fr-FR" dirty="0" err="1"/>
              <a:t>ppk</a:t>
            </a:r>
            <a:r>
              <a:rPr lang="fr-FR" dirty="0"/>
              <a:t>  : Windows</a:t>
            </a:r>
          </a:p>
          <a:p>
            <a:pPr lvl="1"/>
            <a:endParaRPr lang="fr-FR" dirty="0"/>
          </a:p>
          <a:p>
            <a:r>
              <a:rPr lang="fr-FR" dirty="0"/>
              <a:t>Contient une clé publique et une clé privée. </a:t>
            </a:r>
          </a:p>
          <a:p>
            <a:r>
              <a:rPr lang="fr-FR" b="1" u="sng" dirty="0"/>
              <a:t>Objectif : </a:t>
            </a:r>
            <a:r>
              <a:rPr lang="fr-FR" dirty="0"/>
              <a:t>Paire de clés permet de sécuriser l’accès à la connexion Utilisateur.</a:t>
            </a:r>
          </a:p>
          <a:p>
            <a:r>
              <a:rPr lang="fr-FR" b="1" u="sng" dirty="0"/>
              <a:t>Eu-west-1 (Irlande) </a:t>
            </a:r>
            <a:r>
              <a:rPr lang="fr-FR" dirty="0"/>
              <a:t>-&gt; Respecte le RGPD (utilisation de serveurs en Europe uniquement)</a:t>
            </a:r>
          </a:p>
        </p:txBody>
      </p:sp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71A3E6C5-5BA0-51E1-18FC-78C04677D1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1559880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2926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0D5E54-ACC2-F0FB-4658-6BD89F43D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II.4. EMR (</a:t>
            </a:r>
            <a:r>
              <a:rPr lang="fr-FR" dirty="0" err="1"/>
              <a:t>Elastic</a:t>
            </a:r>
            <a:r>
              <a:rPr lang="fr-FR" dirty="0"/>
              <a:t> MapReduce)</a:t>
            </a:r>
            <a:br>
              <a:rPr lang="fr-FR" dirty="0"/>
            </a:br>
            <a:r>
              <a:rPr lang="fr-FR" dirty="0" err="1"/>
              <a:t>Frameworks</a:t>
            </a: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84592E7-C650-4627-0B60-FA8BD8E259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b="1" u="sng" dirty="0" err="1"/>
              <a:t>Tensorflow</a:t>
            </a:r>
            <a:r>
              <a:rPr lang="fr-FR" b="1" u="sng" dirty="0"/>
              <a:t> : </a:t>
            </a:r>
            <a:br>
              <a:rPr lang="fr-FR" dirty="0"/>
            </a:br>
            <a:r>
              <a:rPr lang="fr-FR" dirty="0"/>
              <a:t>Utilisation pour MobileNetV2</a:t>
            </a:r>
          </a:p>
          <a:p>
            <a:r>
              <a:rPr lang="fr-FR" b="1" u="sng" dirty="0"/>
              <a:t>Spark : </a:t>
            </a:r>
            <a:br>
              <a:rPr lang="fr-FR" dirty="0"/>
            </a:br>
            <a:r>
              <a:rPr lang="fr-FR" dirty="0"/>
              <a:t>Utilisation d’un kernel </a:t>
            </a:r>
            <a:r>
              <a:rPr lang="fr-FR" dirty="0" err="1"/>
              <a:t>Pyspark</a:t>
            </a:r>
            <a:r>
              <a:rPr lang="fr-FR" dirty="0"/>
              <a:t> (calculs distribués)</a:t>
            </a:r>
          </a:p>
          <a:p>
            <a:r>
              <a:rPr lang="fr-FR" b="1" u="sng" dirty="0" err="1"/>
              <a:t>JupyterHub</a:t>
            </a:r>
            <a:r>
              <a:rPr lang="fr-FR" b="1" u="sng" dirty="0"/>
              <a:t> :</a:t>
            </a:r>
            <a:br>
              <a:rPr lang="fr-FR" dirty="0"/>
            </a:br>
            <a:r>
              <a:rPr lang="fr-FR" dirty="0"/>
              <a:t>Pour utiliser des notebooks directement sur AWS. </a:t>
            </a:r>
          </a:p>
        </p:txBody>
      </p:sp>
      <p:pic>
        <p:nvPicPr>
          <p:cNvPr id="6" name="Espace réservé du contenu 5" descr="Une image contenant texte, capture d’écran, logiciel, Page web&#10;&#10;Description générée automatiquement">
            <a:extLst>
              <a:ext uri="{FF2B5EF4-FFF2-40B4-BE49-F238E27FC236}">
                <a16:creationId xmlns:a16="http://schemas.microsoft.com/office/drawing/2014/main" id="{604FBAEA-2945-5DF0-70F8-81C4601CDD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9099" b="28218"/>
          <a:stretch/>
        </p:blipFill>
        <p:spPr>
          <a:xfrm>
            <a:off x="6835115" y="2354373"/>
            <a:ext cx="4937760" cy="3209425"/>
          </a:xfrm>
          <a:prstGeom prst="rect">
            <a:avLst/>
          </a:prstGeom>
        </p:spPr>
      </p:pic>
      <p:graphicFrame>
        <p:nvGraphicFramePr>
          <p:cNvPr id="7" name="Diagramme 6">
            <a:extLst>
              <a:ext uri="{FF2B5EF4-FFF2-40B4-BE49-F238E27FC236}">
                <a16:creationId xmlns:a16="http://schemas.microsoft.com/office/drawing/2014/main" id="{07719849-9F0F-DB6B-B85C-35F85ADDB7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3259821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96523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FF9536-EEF9-A0B5-6F89-E5C7B3B1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II.5. EMR (</a:t>
            </a:r>
            <a:r>
              <a:rPr lang="fr-FR" dirty="0" err="1"/>
              <a:t>Elastic</a:t>
            </a:r>
            <a:r>
              <a:rPr lang="fr-FR" dirty="0"/>
              <a:t> MapReduce)</a:t>
            </a:r>
            <a:br>
              <a:rPr lang="fr-FR" dirty="0"/>
            </a:br>
            <a:r>
              <a:rPr lang="fr-FR" dirty="0"/>
              <a:t>Machines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04F37A-E252-562A-2227-C72F5F3BCE4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FR" b="1" u="sng" dirty="0"/>
              <a:t>1Unité Primaire (Master) : </a:t>
            </a:r>
            <a:br>
              <a:rPr lang="fr-FR" dirty="0"/>
            </a:br>
            <a:r>
              <a:rPr lang="fr-FR" dirty="0"/>
              <a:t>Exécuté YARN et HDFS Name Node</a:t>
            </a:r>
          </a:p>
          <a:p>
            <a:r>
              <a:rPr lang="fr-FR" b="1" u="sng" dirty="0"/>
              <a:t>1 unité principale (</a:t>
            </a:r>
            <a:r>
              <a:rPr lang="fr-FR" b="1" u="sng" dirty="0" err="1"/>
              <a:t>Core</a:t>
            </a:r>
            <a:r>
              <a:rPr lang="fr-FR" b="1" u="sng" dirty="0"/>
              <a:t>) : </a:t>
            </a:r>
            <a:br>
              <a:rPr lang="fr-FR" dirty="0"/>
            </a:br>
            <a:r>
              <a:rPr lang="fr-FR" dirty="0"/>
              <a:t>Exécute le HDFS Data Node et sert d’unité de tâche</a:t>
            </a:r>
          </a:p>
          <a:p>
            <a:r>
              <a:rPr lang="fr-FR" b="1" u="sng" dirty="0"/>
              <a:t>6 unités de tâche (</a:t>
            </a:r>
            <a:r>
              <a:rPr lang="fr-FR" b="1" u="sng" dirty="0" err="1"/>
              <a:t>Task</a:t>
            </a:r>
            <a:r>
              <a:rPr lang="fr-FR" b="1" u="sng" dirty="0"/>
              <a:t>) : </a:t>
            </a:r>
            <a:br>
              <a:rPr lang="fr-FR" dirty="0"/>
            </a:br>
            <a:r>
              <a:rPr lang="fr-FR" dirty="0"/>
              <a:t>Effectuent uniquement les tâches de calcul parallèle sur les données.</a:t>
            </a:r>
          </a:p>
          <a:p>
            <a:endParaRPr lang="fr-FR" dirty="0"/>
          </a:p>
          <a:p>
            <a:r>
              <a:rPr lang="fr-FR" b="1" u="sng" dirty="0"/>
              <a:t>Machines de type : m5.xlarge</a:t>
            </a:r>
          </a:p>
        </p:txBody>
      </p:sp>
      <p:pic>
        <p:nvPicPr>
          <p:cNvPr id="5" name="Espace réservé du contenu 4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D0ECCA88-7867-FE75-CD7A-A4DAD4705D5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04782" y="2269754"/>
            <a:ext cx="4938712" cy="3015056"/>
          </a:xfrm>
          <a:prstGeom prst="rect">
            <a:avLst/>
          </a:prstGeom>
        </p:spPr>
      </p:pic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E5B0CEFD-9103-BB7E-207B-857F00A2AC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5263347"/>
              </p:ext>
            </p:extLst>
          </p:nvPr>
        </p:nvGraphicFramePr>
        <p:xfrm>
          <a:off x="6053328" y="5417388"/>
          <a:ext cx="6096000" cy="7838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3724">
                  <a:extLst>
                    <a:ext uri="{9D8B030D-6E8A-4147-A177-3AD203B41FA5}">
                      <a16:colId xmlns:a16="http://schemas.microsoft.com/office/drawing/2014/main" val="2396690704"/>
                    </a:ext>
                  </a:extLst>
                </a:gridCol>
                <a:gridCol w="1630276">
                  <a:extLst>
                    <a:ext uri="{9D8B030D-6E8A-4147-A177-3AD203B41FA5}">
                      <a16:colId xmlns:a16="http://schemas.microsoft.com/office/drawing/2014/main" val="259846765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0694424"/>
                    </a:ext>
                  </a:extLst>
                </a:gridCol>
              </a:tblGrid>
              <a:tr h="413031">
                <a:tc>
                  <a:txBody>
                    <a:bodyPr/>
                    <a:lstStyle/>
                    <a:p>
                      <a:r>
                        <a:rPr lang="fr-FR" dirty="0"/>
                        <a:t>Taille d’instance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vCPU0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Mémoire(</a:t>
                      </a:r>
                      <a:r>
                        <a:rPr lang="fr-FR" dirty="0" err="1"/>
                        <a:t>Gio</a:t>
                      </a:r>
                      <a:r>
                        <a:rPr lang="fr-FR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108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M5.xlarge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3964703"/>
                  </a:ext>
                </a:extLst>
              </a:tr>
            </a:tbl>
          </a:graphicData>
        </a:graphic>
      </p:graphicFrame>
      <p:graphicFrame>
        <p:nvGraphicFramePr>
          <p:cNvPr id="7" name="Diagramme 6">
            <a:extLst>
              <a:ext uri="{FF2B5EF4-FFF2-40B4-BE49-F238E27FC236}">
                <a16:creationId xmlns:a16="http://schemas.microsoft.com/office/drawing/2014/main" id="{B9FC9FAB-F4A9-84C6-1F05-E8074B209C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2451804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04810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2526BF-C0C5-FB1E-8612-2B6170658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II.6. EMR (</a:t>
            </a:r>
            <a:r>
              <a:rPr lang="fr-FR" dirty="0" err="1"/>
              <a:t>Elastic</a:t>
            </a:r>
            <a:r>
              <a:rPr lang="fr-FR" dirty="0"/>
              <a:t> MapReduce)</a:t>
            </a:r>
            <a:br>
              <a:rPr lang="fr-FR" dirty="0"/>
            </a:br>
            <a:r>
              <a:rPr lang="fr-FR" dirty="0"/>
              <a:t>Tunnel SSH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904C9D-CF2C-4C30-5480-46434E28231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b="1" u="sng" dirty="0"/>
              <a:t>Obtention de 3 infos : </a:t>
            </a:r>
          </a:p>
          <a:p>
            <a:pPr lvl="1"/>
            <a:r>
              <a:rPr lang="fr-FR" dirty="0" err="1"/>
              <a:t>Hostname</a:t>
            </a:r>
            <a:r>
              <a:rPr lang="fr-FR" dirty="0"/>
              <a:t> : </a:t>
            </a:r>
            <a:br>
              <a:rPr lang="fr-FR" dirty="0"/>
            </a:br>
            <a:r>
              <a:rPr lang="fr-FR" sz="1800" dirty="0"/>
              <a:t>hadoop@ec2-52-49-124-200.eu-west-1.compute.amazonaws.com</a:t>
            </a:r>
          </a:p>
          <a:p>
            <a:pPr lvl="1"/>
            <a:r>
              <a:rPr lang="fr-FR" dirty="0"/>
              <a:t>Paire de clé</a:t>
            </a:r>
          </a:p>
          <a:p>
            <a:pPr lvl="1"/>
            <a:r>
              <a:rPr lang="fr-FR" dirty="0"/>
              <a:t>Port : 8158</a:t>
            </a:r>
          </a:p>
          <a:p>
            <a:r>
              <a:rPr lang="fr-FR" dirty="0"/>
              <a:t>Utilisation de </a:t>
            </a:r>
            <a:r>
              <a:rPr lang="fr-FR" b="1" dirty="0" err="1"/>
              <a:t>Putty</a:t>
            </a:r>
            <a:r>
              <a:rPr lang="fr-FR" dirty="0"/>
              <a:t> (Windows) pour créer le tunnel SSH</a:t>
            </a:r>
          </a:p>
          <a:p>
            <a:r>
              <a:rPr lang="fr-FR" dirty="0"/>
              <a:t>Utilisation de </a:t>
            </a:r>
            <a:r>
              <a:rPr lang="fr-FR" b="1" dirty="0" err="1"/>
              <a:t>FoxyProxy</a:t>
            </a:r>
            <a:r>
              <a:rPr lang="fr-FR" dirty="0"/>
              <a:t> pour utiliser ce tunnel.</a:t>
            </a:r>
          </a:p>
        </p:txBody>
      </p:sp>
      <p:pic>
        <p:nvPicPr>
          <p:cNvPr id="5" name="Espace réservé du contenu 4" descr="Une image contenant texte, capture d’écran, affichage, logiciel&#10;&#10;Description générée automatiquement">
            <a:extLst>
              <a:ext uri="{FF2B5EF4-FFF2-40B4-BE49-F238E27FC236}">
                <a16:creationId xmlns:a16="http://schemas.microsoft.com/office/drawing/2014/main" id="{248B6CE6-9B49-FDBA-7D4A-07B95C6AD4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25749" y="2478088"/>
            <a:ext cx="3777689" cy="3694112"/>
          </a:xfrm>
          <a:prstGeom prst="rect">
            <a:avLst/>
          </a:prstGeom>
        </p:spPr>
      </p:pic>
      <p:graphicFrame>
        <p:nvGraphicFramePr>
          <p:cNvPr id="6" name="Diagramme 5">
            <a:extLst>
              <a:ext uri="{FF2B5EF4-FFF2-40B4-BE49-F238E27FC236}">
                <a16:creationId xmlns:a16="http://schemas.microsoft.com/office/drawing/2014/main" id="{0331998F-6F9B-465F-EABF-FE20FC6B5B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1935276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88480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2D5A911C-347A-C65C-BB26-1A93C464F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III.1. Traitement d’images</a:t>
            </a:r>
            <a:br>
              <a:rPr lang="fr-FR" dirty="0"/>
            </a:br>
            <a:r>
              <a:rPr lang="fr-FR" dirty="0"/>
              <a:t>Chaine entière de traitement (</a:t>
            </a:r>
            <a:r>
              <a:rPr lang="fr-FR" dirty="0" err="1"/>
              <a:t>SparkUI</a:t>
            </a:r>
            <a:r>
              <a:rPr lang="fr-FR" dirty="0"/>
              <a:t>)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8A909703-F985-9B68-60AF-C0F721646C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47" t="2851"/>
          <a:stretch/>
        </p:blipFill>
        <p:spPr>
          <a:xfrm>
            <a:off x="493898" y="2109885"/>
            <a:ext cx="11204203" cy="4100982"/>
          </a:xfrm>
        </p:spPr>
      </p:pic>
      <p:grpSp>
        <p:nvGrpSpPr>
          <p:cNvPr id="25" name="Groupe 24">
            <a:extLst>
              <a:ext uri="{FF2B5EF4-FFF2-40B4-BE49-F238E27FC236}">
                <a16:creationId xmlns:a16="http://schemas.microsoft.com/office/drawing/2014/main" id="{94419506-DD13-72A9-100F-CE11292CBCB2}"/>
              </a:ext>
            </a:extLst>
          </p:cNvPr>
          <p:cNvGrpSpPr/>
          <p:nvPr/>
        </p:nvGrpSpPr>
        <p:grpSpPr>
          <a:xfrm>
            <a:off x="1569981" y="1728216"/>
            <a:ext cx="10205356" cy="4396360"/>
            <a:chOff x="1115568" y="1745324"/>
            <a:chExt cx="11140833" cy="464242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DEA1893-9AC3-D416-F947-0408CBA118DE}"/>
                </a:ext>
              </a:extLst>
            </p:cNvPr>
            <p:cNvSpPr/>
            <p:nvPr/>
          </p:nvSpPr>
          <p:spPr>
            <a:xfrm>
              <a:off x="1233996" y="2764482"/>
              <a:ext cx="736847" cy="3623263"/>
            </a:xfrm>
            <a:prstGeom prst="rect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339FCF6A-3322-250E-756F-1B48A0810C0F}"/>
                </a:ext>
              </a:extLst>
            </p:cNvPr>
            <p:cNvSpPr txBox="1"/>
            <p:nvPr/>
          </p:nvSpPr>
          <p:spPr>
            <a:xfrm>
              <a:off x="1115568" y="1745324"/>
              <a:ext cx="358959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chemeClr val="accent6"/>
                  </a:solidFill>
                </a:rPr>
                <a:t>1. Et 2.</a:t>
              </a:r>
              <a:br>
                <a:rPr lang="fr-FR" sz="1400" b="1" dirty="0">
                  <a:solidFill>
                    <a:schemeClr val="accent6"/>
                  </a:solidFill>
                </a:rPr>
              </a:br>
              <a:r>
                <a:rPr lang="fr-FR" sz="1400" b="1" dirty="0">
                  <a:solidFill>
                    <a:schemeClr val="accent6"/>
                  </a:solidFill>
                </a:rPr>
                <a:t>Activation des machines du cluster + Conversion des images en format binaire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0BFE434-96C1-E9C0-978B-23C8216D5CEA}"/>
                </a:ext>
              </a:extLst>
            </p:cNvPr>
            <p:cNvSpPr/>
            <p:nvPr/>
          </p:nvSpPr>
          <p:spPr>
            <a:xfrm>
              <a:off x="1892423" y="5513032"/>
              <a:ext cx="6044214" cy="630316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871EED14-9740-30FC-F5AA-80F0AA190593}"/>
                </a:ext>
              </a:extLst>
            </p:cNvPr>
            <p:cNvSpPr txBox="1"/>
            <p:nvPr/>
          </p:nvSpPr>
          <p:spPr>
            <a:xfrm>
              <a:off x="2074355" y="4677878"/>
              <a:ext cx="583564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chemeClr val="accent1"/>
                  </a:solidFill>
                </a:rPr>
                <a:t>3. Et 4.</a:t>
              </a:r>
              <a:br>
                <a:rPr lang="fr-FR" sz="1400" b="1" dirty="0">
                  <a:solidFill>
                    <a:schemeClr val="accent1"/>
                  </a:solidFill>
                </a:rPr>
              </a:br>
              <a:r>
                <a:rPr lang="fr-FR" sz="1400" b="1" dirty="0">
                  <a:solidFill>
                    <a:schemeClr val="accent1"/>
                  </a:solidFill>
                </a:rPr>
                <a:t>Extraction des </a:t>
              </a:r>
              <a:r>
                <a:rPr lang="fr-FR" sz="1400" b="1" dirty="0" err="1">
                  <a:solidFill>
                    <a:schemeClr val="accent1"/>
                  </a:solidFill>
                </a:rPr>
                <a:t>features</a:t>
              </a:r>
              <a:r>
                <a:rPr lang="fr-FR" sz="1400" b="1" dirty="0">
                  <a:solidFill>
                    <a:schemeClr val="accent1"/>
                  </a:solidFill>
                </a:rPr>
                <a:t> avec le modèle MobileNetV2 + Export des résultats sous forme de parquets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343CC4B-F984-1F4C-33E0-75B260906A25}"/>
                </a:ext>
              </a:extLst>
            </p:cNvPr>
            <p:cNvSpPr/>
            <p:nvPr/>
          </p:nvSpPr>
          <p:spPr>
            <a:xfrm>
              <a:off x="7938117" y="4083728"/>
              <a:ext cx="2288959" cy="2304017"/>
            </a:xfrm>
            <a:prstGeom prst="rect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206B31B8-EB04-46D9-721C-E58B4984782D}"/>
                </a:ext>
              </a:extLst>
            </p:cNvPr>
            <p:cNvSpPr txBox="1"/>
            <p:nvPr/>
          </p:nvSpPr>
          <p:spPr>
            <a:xfrm>
              <a:off x="5648161" y="3259392"/>
              <a:ext cx="358959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400" b="1" dirty="0">
                  <a:solidFill>
                    <a:schemeClr val="accent6"/>
                  </a:solidFill>
                </a:rPr>
                <a:t>5. Recherche du nbr de composantes principales pour représenter 80% de la variance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9B41029-1581-FA85-0991-CEF353AE384F}"/>
                </a:ext>
              </a:extLst>
            </p:cNvPr>
            <p:cNvSpPr/>
            <p:nvPr/>
          </p:nvSpPr>
          <p:spPr>
            <a:xfrm>
              <a:off x="10299576" y="4643022"/>
              <a:ext cx="658428" cy="1500327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676FD37C-0232-6120-032D-450A1B7081E1}"/>
                </a:ext>
              </a:extLst>
            </p:cNvPr>
            <p:cNvSpPr txBox="1"/>
            <p:nvPr/>
          </p:nvSpPr>
          <p:spPr>
            <a:xfrm>
              <a:off x="6246466" y="1916366"/>
              <a:ext cx="3589597" cy="1007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chemeClr val="accent1"/>
                  </a:solidFill>
                </a:rPr>
                <a:t>6. Et 7. </a:t>
              </a:r>
              <a:br>
                <a:rPr lang="fr-FR" sz="1400" b="1" dirty="0">
                  <a:solidFill>
                    <a:schemeClr val="accent1"/>
                  </a:solidFill>
                </a:rPr>
              </a:br>
              <a:r>
                <a:rPr lang="fr-FR" sz="1400" b="1" dirty="0">
                  <a:solidFill>
                    <a:schemeClr val="accent1"/>
                  </a:solidFill>
                </a:rPr>
                <a:t>Application du PCA avec </a:t>
              </a:r>
              <a:r>
                <a:rPr lang="fr-FR" sz="1400" b="1" dirty="0" err="1">
                  <a:solidFill>
                    <a:schemeClr val="accent1"/>
                  </a:solidFill>
                </a:rPr>
                <a:t>N_features</a:t>
              </a:r>
              <a:r>
                <a:rPr lang="fr-FR" sz="1400" b="1" dirty="0">
                  <a:solidFill>
                    <a:schemeClr val="accent1"/>
                  </a:solidFill>
                </a:rPr>
                <a:t> + Export des résultats sous forme de parquets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44ABAA0-F5EF-773F-4010-31FBE17BE91D}"/>
                </a:ext>
              </a:extLst>
            </p:cNvPr>
            <p:cNvSpPr/>
            <p:nvPr/>
          </p:nvSpPr>
          <p:spPr>
            <a:xfrm>
              <a:off x="11478914" y="3016078"/>
              <a:ext cx="736847" cy="3371667"/>
            </a:xfrm>
            <a:prstGeom prst="rect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77D331AE-42B4-8FEA-C8AA-7AE3FD39E09A}"/>
                </a:ext>
              </a:extLst>
            </p:cNvPr>
            <p:cNvSpPr txBox="1"/>
            <p:nvPr/>
          </p:nvSpPr>
          <p:spPr>
            <a:xfrm>
              <a:off x="10307724" y="2274040"/>
              <a:ext cx="1948677" cy="7800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400" b="1" dirty="0">
                  <a:solidFill>
                    <a:schemeClr val="accent6"/>
                  </a:solidFill>
                </a:rPr>
                <a:t>8. Désactivation des machines tâches du cluster</a:t>
              </a:r>
            </a:p>
          </p:txBody>
        </p: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CF2E6C6C-2127-C599-0498-87F29117DFD1}"/>
                </a:ext>
              </a:extLst>
            </p:cNvPr>
            <p:cNvCxnSpPr>
              <a:cxnSpLocks/>
              <a:endCxn id="17" idx="0"/>
            </p:cNvCxnSpPr>
            <p:nvPr/>
          </p:nvCxnSpPr>
          <p:spPr>
            <a:xfrm>
              <a:off x="9408622" y="2764482"/>
              <a:ext cx="1220168" cy="187854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4" name="Diagramme 23">
            <a:extLst>
              <a:ext uri="{FF2B5EF4-FFF2-40B4-BE49-F238E27FC236}">
                <a16:creationId xmlns:a16="http://schemas.microsoft.com/office/drawing/2014/main" id="{F674E685-D05E-5658-15B5-308D53262E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0505344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15373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66E21B91-654D-03C1-79D7-305C33438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III.2. Traitement d’images</a:t>
            </a:r>
            <a:br>
              <a:rPr lang="fr-FR" dirty="0"/>
            </a:br>
            <a:r>
              <a:rPr lang="fr-FR" dirty="0"/>
              <a:t>Extraction des </a:t>
            </a:r>
            <a:r>
              <a:rPr lang="fr-FR" dirty="0" err="1"/>
              <a:t>features</a:t>
            </a:r>
            <a:br>
              <a:rPr lang="fr-FR" dirty="0"/>
            </a:br>
            <a:r>
              <a:rPr lang="fr-FR" dirty="0"/>
              <a:t>DAG </a:t>
            </a:r>
            <a:r>
              <a:rPr lang="fr-FR" dirty="0" err="1"/>
              <a:t>SparkUI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9238EFFD-6A8D-301A-4651-ED407A23D64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fr-FR" b="1" u="sng" dirty="0"/>
              <a:t>Scan </a:t>
            </a:r>
            <a:r>
              <a:rPr lang="fr-FR" b="1" u="sng" dirty="0" err="1"/>
              <a:t>binaryFile</a:t>
            </a:r>
            <a:r>
              <a:rPr lang="fr-FR" b="1" u="sng" dirty="0"/>
              <a:t> : </a:t>
            </a:r>
            <a:br>
              <a:rPr lang="fr-FR" dirty="0"/>
            </a:br>
            <a:r>
              <a:rPr lang="fr-FR" dirty="0"/>
              <a:t>Lecture du fichier binaire</a:t>
            </a:r>
          </a:p>
          <a:p>
            <a:r>
              <a:rPr lang="fr-FR" b="1" u="sng" dirty="0" err="1"/>
              <a:t>WholeStageCodegen</a:t>
            </a:r>
            <a:r>
              <a:rPr lang="fr-FR" b="1" u="sng" dirty="0"/>
              <a:t> : </a:t>
            </a:r>
            <a:br>
              <a:rPr lang="fr-FR" dirty="0"/>
            </a:br>
            <a:r>
              <a:rPr lang="fr-FR" dirty="0"/>
              <a:t>Optimisation Spark SQL. Combinaison de plusieurs opérations (</a:t>
            </a:r>
            <a:r>
              <a:rPr lang="fr-FR" dirty="0" err="1"/>
              <a:t>filter</a:t>
            </a:r>
            <a:r>
              <a:rPr lang="fr-FR" dirty="0"/>
              <a:t>, </a:t>
            </a:r>
            <a:r>
              <a:rPr lang="fr-FR" dirty="0" err="1"/>
              <a:t>map</a:t>
            </a:r>
            <a:r>
              <a:rPr lang="fr-FR" dirty="0"/>
              <a:t>, …) en une seule fonction pour améliorer les performances.</a:t>
            </a:r>
          </a:p>
          <a:p>
            <a:r>
              <a:rPr lang="fr-FR" b="1" u="sng" dirty="0"/>
              <a:t>Exchange : </a:t>
            </a:r>
            <a:br>
              <a:rPr lang="fr-FR" dirty="0"/>
            </a:br>
            <a:r>
              <a:rPr lang="fr-FR" dirty="0"/>
              <a:t>Réorganisation des données à travers les partitions pour se préparer à l’algorithme </a:t>
            </a:r>
            <a:r>
              <a:rPr lang="fr-FR" dirty="0" err="1"/>
              <a:t>Reduce</a:t>
            </a:r>
            <a:endParaRPr lang="fr-FR" dirty="0"/>
          </a:p>
          <a:p>
            <a:endParaRPr lang="fr-FR" dirty="0"/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C00A67B1-F6C6-D21E-E9C1-B0CBAFF7E5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671671" y="-1"/>
            <a:ext cx="3209367" cy="6252211"/>
          </a:xfrm>
        </p:spPr>
      </p:pic>
      <p:graphicFrame>
        <p:nvGraphicFramePr>
          <p:cNvPr id="9" name="Diagramme 8">
            <a:extLst>
              <a:ext uri="{FF2B5EF4-FFF2-40B4-BE49-F238E27FC236}">
                <a16:creationId xmlns:a16="http://schemas.microsoft.com/office/drawing/2014/main" id="{A873CAF0-9C53-7554-5FCF-84616B5382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0941704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06053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14EA1201-5298-00B3-3568-02CE6DAF0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III.3. Traitement d’images</a:t>
            </a:r>
            <a:br>
              <a:rPr lang="fr-FR" dirty="0"/>
            </a:br>
            <a:r>
              <a:rPr lang="fr-FR" dirty="0"/>
              <a:t>Visualisation </a:t>
            </a:r>
            <a:r>
              <a:rPr lang="fr-FR" dirty="0" err="1"/>
              <a:t>SparkUI</a:t>
            </a:r>
            <a:r>
              <a:rPr lang="fr-FR" dirty="0"/>
              <a:t> pour l’extraction des </a:t>
            </a:r>
            <a:r>
              <a:rPr lang="fr-FR" dirty="0" err="1"/>
              <a:t>features</a:t>
            </a:r>
            <a:endParaRPr lang="fr-FR" dirty="0"/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9AB1281F-1F86-8029-0C0A-CAE424A51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86"/>
          <a:stretch/>
        </p:blipFill>
        <p:spPr>
          <a:xfrm>
            <a:off x="1193284" y="2021991"/>
            <a:ext cx="9805431" cy="4230219"/>
          </a:xfrm>
        </p:spPr>
      </p:pic>
      <p:graphicFrame>
        <p:nvGraphicFramePr>
          <p:cNvPr id="9" name="Diagramme 8">
            <a:extLst>
              <a:ext uri="{FF2B5EF4-FFF2-40B4-BE49-F238E27FC236}">
                <a16:creationId xmlns:a16="http://schemas.microsoft.com/office/drawing/2014/main" id="{EC5ED372-02FF-989F-C79F-F78AA4FC63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2403265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37678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8134E8-334A-ABAF-7B7B-6E141D846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III.4. Traitement des images</a:t>
            </a:r>
            <a:br>
              <a:rPr lang="fr-FR" dirty="0"/>
            </a:br>
            <a:r>
              <a:rPr lang="fr-FR" dirty="0"/>
              <a:t>Sauvegarde des résultats (extraction des </a:t>
            </a:r>
            <a:r>
              <a:rPr lang="fr-FR" dirty="0" err="1"/>
              <a:t>features</a:t>
            </a:r>
            <a:r>
              <a:rPr lang="fr-FR" dirty="0"/>
              <a:t>)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E5ED1328-C638-0E24-91C5-DCE36C2435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4070" y="2478088"/>
            <a:ext cx="7771823" cy="3694112"/>
          </a:xfrm>
        </p:spPr>
      </p:pic>
      <p:graphicFrame>
        <p:nvGraphicFramePr>
          <p:cNvPr id="10" name="Diagramme 9">
            <a:extLst>
              <a:ext uri="{FF2B5EF4-FFF2-40B4-BE49-F238E27FC236}">
                <a16:creationId xmlns:a16="http://schemas.microsoft.com/office/drawing/2014/main" id="{8D01A4DF-F1BE-CFDE-FD83-07474F3179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8005734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005978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8134E8-334A-ABAF-7B7B-6E141D846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III.6. Traitement des images</a:t>
            </a:r>
            <a:br>
              <a:rPr lang="fr-FR" dirty="0"/>
            </a:br>
            <a:r>
              <a:rPr lang="fr-FR" dirty="0"/>
              <a:t>Résultats du PCA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14504EF6-6858-9615-039F-84F6E82AEA0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16013" y="2667290"/>
            <a:ext cx="4937125" cy="3315707"/>
          </a:xfrm>
        </p:spPr>
      </p:pic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52D3F28C-F9BF-4AF3-EE06-4A19908EAB2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r>
              <a:rPr lang="fr-FR" b="1" u="sng" dirty="0"/>
              <a:t>Extraction des </a:t>
            </a:r>
            <a:r>
              <a:rPr lang="fr-FR" b="1" u="sng" dirty="0" err="1"/>
              <a:t>features</a:t>
            </a:r>
            <a:r>
              <a:rPr lang="fr-FR" b="1" u="sng" dirty="0"/>
              <a:t> :</a:t>
            </a:r>
            <a:br>
              <a:rPr lang="fr-FR" dirty="0"/>
            </a:br>
            <a:r>
              <a:rPr lang="fr-FR" dirty="0"/>
              <a:t>~68K images</a:t>
            </a:r>
          </a:p>
          <a:p>
            <a:r>
              <a:rPr lang="fr-FR" b="1" u="sng" dirty="0"/>
              <a:t>PCA : </a:t>
            </a:r>
            <a:br>
              <a:rPr lang="fr-FR" dirty="0"/>
            </a:br>
            <a:r>
              <a:rPr lang="fr-FR" dirty="0"/>
              <a:t>20% de 68K = 13 538 images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b="1" dirty="0"/>
              <a:t>/!\ PCA nécessite beaucoup de mémoire !!!</a:t>
            </a:r>
          </a:p>
          <a:p>
            <a:pPr marL="0" indent="0">
              <a:buNone/>
            </a:pPr>
            <a:r>
              <a:rPr lang="fr-FR" b="1" u="sng" dirty="0"/>
              <a:t>Solution</a:t>
            </a:r>
            <a:r>
              <a:rPr lang="fr-FR" dirty="0"/>
              <a:t> : augmenter le nbr de machine OU augmenter la puissance des machines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b="1" dirty="0">
                <a:sym typeface="Wingdings" panose="05000000000000000000" pitchFamily="2" charset="2"/>
              </a:rPr>
              <a:t>Passage de 6 machines de tâches à 24</a:t>
            </a:r>
          </a:p>
          <a:p>
            <a:pPr marL="0" indent="0">
              <a:buNone/>
            </a:pPr>
            <a:r>
              <a:rPr lang="fr-FR" b="1" dirty="0">
                <a:sym typeface="Wingdings" panose="05000000000000000000" pitchFamily="2" charset="2"/>
              </a:rPr>
              <a:t>Ou</a:t>
            </a:r>
          </a:p>
          <a:p>
            <a:pPr marL="0" indent="0">
              <a:buNone/>
            </a:pPr>
            <a:r>
              <a:rPr lang="fr-FR" b="1" dirty="0">
                <a:sym typeface="Wingdings" panose="05000000000000000000" pitchFamily="2" charset="2"/>
              </a:rPr>
              <a:t> Passage d’une Unité Primaire à 6.</a:t>
            </a:r>
            <a:endParaRPr lang="fr-FR" b="1" dirty="0"/>
          </a:p>
        </p:txBody>
      </p:sp>
      <p:graphicFrame>
        <p:nvGraphicFramePr>
          <p:cNvPr id="9" name="Diagramme 8">
            <a:extLst>
              <a:ext uri="{FF2B5EF4-FFF2-40B4-BE49-F238E27FC236}">
                <a16:creationId xmlns:a16="http://schemas.microsoft.com/office/drawing/2014/main" id="{67475584-2689-DFAB-CDC1-CD58FA0190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4778434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22636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3" descr="Encre liquide aquarelle et encre">
            <a:extLst>
              <a:ext uri="{FF2B5EF4-FFF2-40B4-BE49-F238E27FC236}">
                <a16:creationId xmlns:a16="http://schemas.microsoft.com/office/drawing/2014/main" id="{DD216CC2-0294-F27A-14A4-26833DE033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697" b="5839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2" name="ZoneTexte 9">
            <a:extLst>
              <a:ext uri="{FF2B5EF4-FFF2-40B4-BE49-F238E27FC236}">
                <a16:creationId xmlns:a16="http://schemas.microsoft.com/office/drawing/2014/main" id="{7A52802F-ADF8-5559-10E6-17A0B98AA3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0543821"/>
              </p:ext>
            </p:extLst>
          </p:nvPr>
        </p:nvGraphicFramePr>
        <p:xfrm>
          <a:off x="841248" y="3502152"/>
          <a:ext cx="10506456" cy="26700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re 1">
            <a:extLst>
              <a:ext uri="{FF2B5EF4-FFF2-40B4-BE49-F238E27FC236}">
                <a16:creationId xmlns:a16="http://schemas.microsoft.com/office/drawing/2014/main" id="{6142CC6B-B7DB-7C72-5014-C7046F307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2908"/>
            <a:ext cx="10506456" cy="19191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SOMMAIRE</a:t>
            </a:r>
          </a:p>
        </p:txBody>
      </p:sp>
    </p:spTree>
    <p:extLst>
      <p:ext uri="{BB962C8B-B14F-4D97-AF65-F5344CB8AC3E}">
        <p14:creationId xmlns:p14="http://schemas.microsoft.com/office/powerpoint/2010/main" val="11137430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8134E8-334A-ABAF-7B7B-6E141D846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III.5. Traitement des images</a:t>
            </a:r>
            <a:br>
              <a:rPr lang="fr-FR" dirty="0"/>
            </a:br>
            <a:r>
              <a:rPr lang="fr-FR" dirty="0"/>
              <a:t>Sauvegarde des résultats (PCA)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029148FC-2716-8F4D-D5D0-F23039383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234" y="2478088"/>
            <a:ext cx="7827495" cy="3694112"/>
          </a:xfrm>
        </p:spPr>
      </p:pic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9142FB97-1734-F39A-ECF5-E708F394C8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3153562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61129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8F7DF3-97B8-06DE-B4E6-D4E62AA79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IV. Démonstration</a:t>
            </a:r>
            <a:br>
              <a:rPr lang="fr-FR" dirty="0"/>
            </a:br>
            <a:r>
              <a:rPr lang="fr-FR" dirty="0"/>
              <a:t>Vidéo</a:t>
            </a:r>
          </a:p>
        </p:txBody>
      </p:sp>
      <p:pic>
        <p:nvPicPr>
          <p:cNvPr id="8" name="demonstration_EMR_compress">
            <a:hlinkClick r:id="" action="ppaction://media"/>
            <a:extLst>
              <a:ext uri="{FF2B5EF4-FFF2-40B4-BE49-F238E27FC236}">
                <a16:creationId xmlns:a16="http://schemas.microsoft.com/office/drawing/2014/main" id="{9F88029E-FE43-2C60-12B2-2CABB74C20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2200" y="2051685"/>
            <a:ext cx="7467600" cy="4200525"/>
          </a:xfrm>
          <a:prstGeom prst="rect">
            <a:avLst/>
          </a:prstGeom>
        </p:spPr>
      </p:pic>
      <p:graphicFrame>
        <p:nvGraphicFramePr>
          <p:cNvPr id="9" name="Diagramme 8">
            <a:extLst>
              <a:ext uri="{FF2B5EF4-FFF2-40B4-BE49-F238E27FC236}">
                <a16:creationId xmlns:a16="http://schemas.microsoft.com/office/drawing/2014/main" id="{122C498A-30F7-FD4B-784D-42173F9D5C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8053683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993330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4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257714-6A1F-A244-3EA4-A9D0BF18E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 useBgFill="1">
        <p:nvSpPr>
          <p:cNvPr id="3" name="Rectangle 2">
            <a:extLst>
              <a:ext uri="{FF2B5EF4-FFF2-40B4-BE49-F238E27FC236}">
                <a16:creationId xmlns:a16="http://schemas.microsoft.com/office/drawing/2014/main" id="{8C63430C-483D-7EE4-032E-407C623A4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E4B49A25-23D5-2CE4-DFC1-48BD6E528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640FB6-7F69-AE52-6E63-730065942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7E3F56F6-8DA9-5C6A-0F8C-176A9B451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!!Rectangle">
            <a:extLst>
              <a:ext uri="{FF2B5EF4-FFF2-40B4-BE49-F238E27FC236}">
                <a16:creationId xmlns:a16="http://schemas.microsoft.com/office/drawing/2014/main" id="{E5348A36-5D73-E212-99F5-E6558CEE5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Picture 3" descr="Encre liquide aquarelle et encre">
            <a:extLst>
              <a:ext uri="{FF2B5EF4-FFF2-40B4-BE49-F238E27FC236}">
                <a16:creationId xmlns:a16="http://schemas.microsoft.com/office/drawing/2014/main" id="{20B296EA-02B5-EF78-02A5-E13D54763C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697" b="5839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C25AD72A-8D33-5275-E520-C4B32E26B3C6}"/>
              </a:ext>
            </a:extLst>
          </p:cNvPr>
          <p:cNvSpPr txBox="1">
            <a:spLocks/>
          </p:cNvSpPr>
          <p:nvPr/>
        </p:nvSpPr>
        <p:spPr>
          <a:xfrm>
            <a:off x="868680" y="2930102"/>
            <a:ext cx="10573512" cy="1888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rgbClr val="FFFFFF"/>
                </a:solidFill>
              </a:rPr>
              <a:t>Merci pour </a:t>
            </a:r>
            <a:r>
              <a:rPr lang="en-US" sz="6000" dirty="0" err="1">
                <a:solidFill>
                  <a:srgbClr val="FFFFFF"/>
                </a:solidFill>
              </a:rPr>
              <a:t>votre</a:t>
            </a:r>
            <a:r>
              <a:rPr lang="en-US" sz="6000" dirty="0">
                <a:solidFill>
                  <a:srgbClr val="FFFFFF"/>
                </a:solidFill>
              </a:rPr>
              <a:t> </a:t>
            </a:r>
            <a:r>
              <a:rPr lang="en-US" sz="6000" dirty="0" err="1">
                <a:solidFill>
                  <a:srgbClr val="FFFFFF"/>
                </a:solidFill>
              </a:rPr>
              <a:t>écoute</a:t>
            </a:r>
            <a:r>
              <a:rPr lang="en-US" sz="6000" dirty="0">
                <a:solidFill>
                  <a:srgbClr val="FFFFFF"/>
                </a:solidFill>
              </a:rPr>
              <a:t>. </a:t>
            </a:r>
            <a:r>
              <a:rPr lang="en-US" sz="6000" dirty="0" err="1">
                <a:solidFill>
                  <a:srgbClr val="FFFFFF"/>
                </a:solidFill>
              </a:rPr>
              <a:t>avez</a:t>
            </a:r>
            <a:r>
              <a:rPr lang="en-US" sz="6000" dirty="0">
                <a:solidFill>
                  <a:srgbClr val="FFFFFF"/>
                </a:solidFill>
              </a:rPr>
              <a:t> </a:t>
            </a:r>
            <a:r>
              <a:rPr lang="en-US" sz="6000" dirty="0" err="1">
                <a:solidFill>
                  <a:srgbClr val="FFFFFF"/>
                </a:solidFill>
              </a:rPr>
              <a:t>vous</a:t>
            </a:r>
            <a:r>
              <a:rPr lang="en-US" sz="6000" dirty="0">
                <a:solidFill>
                  <a:srgbClr val="FFFFFF"/>
                </a:solidFill>
              </a:rPr>
              <a:t> des questions?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D95CBF-DB32-02CF-EA80-38EF7BEC3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rgbClr val="FFF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819B08-7A8B-4B60-BAE1-BB1B4E9B8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ACA7758C-02D2-B5AD-D408-2CC9CF35594D}"/>
              </a:ext>
            </a:extLst>
          </p:cNvPr>
          <p:cNvSpPr txBox="1">
            <a:spLocks/>
          </p:cNvSpPr>
          <p:nvPr/>
        </p:nvSpPr>
        <p:spPr>
          <a:xfrm>
            <a:off x="841248" y="3337269"/>
            <a:ext cx="10509504" cy="2905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02870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3464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372094-C521-EE76-96D9-2664E2836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Transformations et Actions dans Spark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D19240-F21C-3DC6-5551-E98D1942755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1" u="sng" dirty="0"/>
              <a:t>Transformation : </a:t>
            </a:r>
            <a:br>
              <a:rPr lang="fr-FR" dirty="0"/>
            </a:br>
            <a:r>
              <a:rPr lang="fr-FR" dirty="0"/>
              <a:t>Ne déclenche pas de calcul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Map</a:t>
            </a:r>
            <a:endParaRPr lang="fr-FR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Filter</a:t>
            </a:r>
            <a:endParaRPr lang="fr-FR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GroupBy</a:t>
            </a:r>
            <a:endParaRPr lang="fr-FR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Join</a:t>
            </a: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CF90EAC-70E3-AA12-4BEC-E5C3BCF9998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1" u="sng" dirty="0"/>
              <a:t>Actions : </a:t>
            </a:r>
          </a:p>
          <a:p>
            <a:pPr marL="0" indent="0">
              <a:buNone/>
            </a:pPr>
            <a:r>
              <a:rPr lang="fr-FR" dirty="0"/>
              <a:t>Déclenche le calcul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Collect</a:t>
            </a:r>
            <a:endParaRPr lang="fr-FR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 Count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dirty="0"/>
              <a:t> First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dirty="0"/>
              <a:t> </a:t>
            </a:r>
            <a:r>
              <a:rPr lang="fr-FR" dirty="0" err="1"/>
              <a:t>SaveAsTextFile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809412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3249DB-8596-D2FF-B598-AB5705065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Différences entre Hadoop et Spark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770E06-D9ED-1957-9C9F-601168291D2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fr-FR" b="1" dirty="0"/>
              <a:t>Hadoop</a:t>
            </a:r>
            <a:r>
              <a:rPr lang="fr-FR" dirty="0"/>
              <a:t> et </a:t>
            </a:r>
            <a:r>
              <a:rPr lang="fr-FR" b="1" dirty="0"/>
              <a:t>Spark</a:t>
            </a:r>
            <a:r>
              <a:rPr lang="fr-FR" dirty="0"/>
              <a:t> sont deux </a:t>
            </a:r>
            <a:r>
              <a:rPr lang="fr-FR" dirty="0" err="1"/>
              <a:t>frameworks</a:t>
            </a:r>
            <a:r>
              <a:rPr lang="fr-FR" dirty="0"/>
              <a:t> open-source pour le traitement de données à grande échelle.</a:t>
            </a:r>
          </a:p>
          <a:p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1A81E13-9113-3CE8-E2DB-D8C7718398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r>
              <a:rPr lang="fr-FR" b="1" u="sng" dirty="0"/>
              <a:t>Architecture : </a:t>
            </a:r>
          </a:p>
          <a:p>
            <a:pPr lvl="1"/>
            <a:r>
              <a:rPr lang="fr-FR" b="1" dirty="0"/>
              <a:t>Hadoop:</a:t>
            </a:r>
            <a:r>
              <a:rPr lang="fr-FR" dirty="0"/>
              <a:t> Utilise un modèle de traitement par lots </a:t>
            </a:r>
            <a:r>
              <a:rPr lang="fr-FR" b="1" dirty="0"/>
              <a:t>(batch </a:t>
            </a:r>
            <a:r>
              <a:rPr lang="fr-FR" b="1" dirty="0" err="1"/>
              <a:t>processing</a:t>
            </a:r>
            <a:r>
              <a:rPr lang="fr-FR" b="1" dirty="0"/>
              <a:t>) </a:t>
            </a:r>
            <a:r>
              <a:rPr lang="fr-FR" dirty="0"/>
              <a:t>basé sur </a:t>
            </a:r>
            <a:r>
              <a:rPr lang="fr-FR" b="1" dirty="0"/>
              <a:t>MapReduce</a:t>
            </a:r>
            <a:r>
              <a:rPr lang="fr-FR" dirty="0"/>
              <a:t>. </a:t>
            </a:r>
            <a:r>
              <a:rPr lang="fr-FR" u="sng" dirty="0"/>
              <a:t>Les données sont divisées en blocs, traitées par des tâches MapReduce en parallèle, puis les résultats sont regroupés. </a:t>
            </a:r>
          </a:p>
          <a:p>
            <a:pPr lvl="1"/>
            <a:r>
              <a:rPr lang="fr-FR" b="1" dirty="0"/>
              <a:t>Spark:</a:t>
            </a:r>
            <a:r>
              <a:rPr lang="fr-FR" dirty="0"/>
              <a:t> Utilise un modèle de traitement en mémoire (</a:t>
            </a:r>
            <a:r>
              <a:rPr lang="fr-FR" b="1" dirty="0"/>
              <a:t>in-memory </a:t>
            </a:r>
            <a:r>
              <a:rPr lang="fr-FR" b="1" dirty="0" err="1"/>
              <a:t>processing</a:t>
            </a:r>
            <a:r>
              <a:rPr lang="fr-FR" dirty="0"/>
              <a:t>) et une exécution par graphes de données dirigés acycliques (</a:t>
            </a:r>
            <a:r>
              <a:rPr lang="fr-FR" b="1" dirty="0"/>
              <a:t>DAG</a:t>
            </a:r>
            <a:r>
              <a:rPr lang="fr-FR" dirty="0"/>
              <a:t>). </a:t>
            </a:r>
            <a:r>
              <a:rPr lang="fr-FR" u="sng" dirty="0"/>
              <a:t>Les données sont stockées en mémoire et les transformations sont exécutées de manière itérative, ce qui permet une meilleure performance pour les tâches itératives et interactives.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829749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E202DA-F738-E941-BAFB-9B345D6E3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Intérêt de MobileNetV2 ?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01B5EB3-1494-2D39-8D80-8B3E2EBF0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b="1" u="sng" dirty="0"/>
              <a:t>MobileNetV2</a:t>
            </a:r>
            <a:r>
              <a:rPr lang="fr-FR" dirty="0"/>
              <a:t> est un modèle d'apprentissage automatique convolutif neuronal (CNN) optimisé pour les appareils mobiles et les applications embarquées</a:t>
            </a:r>
          </a:p>
          <a:p>
            <a:pPr marL="0" indent="0">
              <a:buNone/>
            </a:pPr>
            <a:endParaRPr lang="fr-FR" dirty="0"/>
          </a:p>
          <a:p>
            <a:pPr>
              <a:buFont typeface="Wingdings" panose="05000000000000000000" pitchFamily="2" charset="2"/>
              <a:buChar char="à"/>
            </a:pPr>
            <a:r>
              <a:rPr lang="fr-FR" dirty="0"/>
              <a:t> </a:t>
            </a:r>
            <a:r>
              <a:rPr lang="fr-FR" b="1" u="sng" dirty="0"/>
              <a:t>Bon compromis entre la précision et l'efficacité computationnelle 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 I</a:t>
            </a:r>
            <a:r>
              <a:rPr lang="fr-FR" dirty="0"/>
              <a:t>ntéressant pour les tâches de classification d'images sur des </a:t>
            </a:r>
            <a:r>
              <a:rPr lang="fr-FR" b="1" dirty="0"/>
              <a:t>appareils à ressources limitées.</a:t>
            </a:r>
          </a:p>
        </p:txBody>
      </p:sp>
    </p:spTree>
    <p:extLst>
      <p:ext uri="{BB962C8B-B14F-4D97-AF65-F5344CB8AC3E}">
        <p14:creationId xmlns:p14="http://schemas.microsoft.com/office/powerpoint/2010/main" val="4919426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F4541B-1EB1-84F4-5FFB-F038A3819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PCA OU T-SNE ? 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5A835A5-2BF5-D212-A0C2-D24220BD54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Objectif  = Visualisation ?</a:t>
            </a:r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 T-SNE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1F11C18B-AAC9-436E-A4DA-1FC8CA7ADB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Objectif = Apprentissage Automatique ? </a:t>
            </a:r>
          </a:p>
          <a:p>
            <a:pPr marL="0" indent="0">
              <a:buNone/>
            </a:pPr>
            <a:r>
              <a:rPr lang="fr-FR" dirty="0">
                <a:sym typeface="Wingdings" panose="05000000000000000000" pitchFamily="2" charset="2"/>
              </a:rPr>
              <a:t> PCA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619892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D38A5D-586C-FB98-5C95-26A9AC55F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Broadcast des poids du modèle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74D9C0-009F-5A7C-FC32-F136665E0C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fr-FR" b="1" dirty="0"/>
              <a:t>Le broadcast des poids </a:t>
            </a:r>
            <a:r>
              <a:rPr lang="fr-FR" dirty="0"/>
              <a:t>du modèle est une technique utilisée dans l'apprentissage automatique distribué </a:t>
            </a:r>
            <a:r>
              <a:rPr lang="fr-FR" b="1" dirty="0"/>
              <a:t>pour distribuer les paramètres d'un modèle à tous les nœuds d'un cluster de calcul.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4CEA6C4-4B9F-F8A2-5362-3EC663557FF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Synchrone (tous les nœuds reçoivent simultanément une copie des poids du modèle) 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Asynchrone (poids reçu de manière progressive).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636294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C27904-4B77-D269-0980-645FDA2D2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Types de machines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662A26-B32F-5CE7-3274-7AE8C429053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FR" b="1" u="sng" dirty="0"/>
              <a:t>Unité Primaire (Master)</a:t>
            </a:r>
          </a:p>
          <a:p>
            <a:r>
              <a:rPr lang="fr-FR" dirty="0"/>
              <a:t>Exécute le </a:t>
            </a:r>
            <a:r>
              <a:rPr lang="fr-FR" b="1" dirty="0"/>
              <a:t>YARN</a:t>
            </a:r>
            <a:r>
              <a:rPr lang="fr-FR" dirty="0"/>
              <a:t> (responsable de la gestion des ressources du cluster et de l’allocation des ressources aux applications)</a:t>
            </a:r>
          </a:p>
          <a:p>
            <a:r>
              <a:rPr lang="fr-FR" dirty="0"/>
              <a:t>Héberge le </a:t>
            </a:r>
            <a:r>
              <a:rPr lang="fr-FR" b="1" dirty="0"/>
              <a:t>HDFS</a:t>
            </a:r>
            <a:r>
              <a:rPr lang="fr-FR" dirty="0"/>
              <a:t> (Hadoop Distributed File System) </a:t>
            </a:r>
            <a:r>
              <a:rPr lang="fr-FR" b="1" dirty="0" err="1"/>
              <a:t>NameNode</a:t>
            </a:r>
            <a:r>
              <a:rPr lang="fr-FR" dirty="0"/>
              <a:t> qui stocke les métadonnées du système (ex: emplacement des blocs de données)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1099ABC-CC9A-EBCE-F8F0-75D2979C6E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FR" b="1" u="sng" dirty="0"/>
              <a:t>Unité principale (</a:t>
            </a:r>
            <a:r>
              <a:rPr lang="fr-FR" b="1" u="sng" dirty="0" err="1"/>
              <a:t>Core</a:t>
            </a:r>
            <a:r>
              <a:rPr lang="fr-FR" b="1" u="sng" dirty="0"/>
              <a:t>)</a:t>
            </a:r>
          </a:p>
          <a:p>
            <a:r>
              <a:rPr lang="fr-FR" dirty="0"/>
              <a:t>Exécute le </a:t>
            </a:r>
            <a:r>
              <a:rPr lang="fr-FR" b="1" dirty="0"/>
              <a:t>HDFS </a:t>
            </a:r>
            <a:r>
              <a:rPr lang="fr-FR" b="1" dirty="0" err="1"/>
              <a:t>DataNode</a:t>
            </a:r>
            <a:r>
              <a:rPr lang="fr-FR" b="1" dirty="0"/>
              <a:t> </a:t>
            </a:r>
            <a:r>
              <a:rPr lang="fr-FR" dirty="0"/>
              <a:t>qui stocke les blocs de données du système de fichier distribué.</a:t>
            </a:r>
          </a:p>
          <a:p>
            <a:r>
              <a:rPr lang="fr-FR" dirty="0"/>
              <a:t>Peu servir à du calcul parallèle.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u="sng" dirty="0">
                <a:sym typeface="Wingdings" panose="05000000000000000000" pitchFamily="2" charset="2"/>
              </a:rPr>
              <a:t> Doivent avoir suffisamment de mémoire pour stocker les blocs de données et exécuter les tâches. </a:t>
            </a:r>
            <a:r>
              <a:rPr lang="fr-FR" u="sng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86962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555885-DD94-9425-B893-547099DD8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Contexte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41DDAB-9622-7941-CC5B-142E92A0FB4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b="1" u="sng" dirty="0"/>
              <a:t>Start-up : « Fruits »</a:t>
            </a:r>
          </a:p>
          <a:p>
            <a:pPr marL="0" indent="0">
              <a:buNone/>
            </a:pPr>
            <a:r>
              <a:rPr lang="fr-FR" b="1" u="sng" dirty="0"/>
              <a:t>Objectif Court Terme</a:t>
            </a:r>
            <a:r>
              <a:rPr lang="fr-FR" dirty="0"/>
              <a:t> : Création d’une application mobile permettant d’obtenir des informations sur un fruit pris en photo.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ACD2663-5C5A-FF7F-F169-806CC29306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fr-FR" b="1" u="sng" dirty="0"/>
              <a:t>Objectif Long Terme : </a:t>
            </a:r>
            <a:r>
              <a:rPr lang="fr-FR" dirty="0"/>
              <a:t>Sensibiliser le grand public à la biodiversité des fruits et de mettre en place une première version du moteur de classification des images de fruits.</a:t>
            </a: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9D5B355F-E88E-FB61-A1EF-DBFA210114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8537318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2">
            <a:extLst>
              <a:ext uri="{FF2B5EF4-FFF2-40B4-BE49-F238E27FC236}">
                <a16:creationId xmlns:a16="http://schemas.microsoft.com/office/drawing/2014/main" id="{7D22B96A-451B-7DC2-B6DC-F9A8C0349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638" y="0"/>
            <a:ext cx="5129601" cy="203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23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555885-DD94-9425-B893-547099DD8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Contexte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41DDAB-9622-7941-CC5B-142E92A0FB4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b="1" u="sng" dirty="0"/>
              <a:t>Problématique : </a:t>
            </a:r>
          </a:p>
          <a:p>
            <a:pPr>
              <a:buFontTx/>
              <a:buChar char="-"/>
            </a:pPr>
            <a:r>
              <a:rPr lang="fr-FR" dirty="0"/>
              <a:t>Volume de données va augmenter très rapidement</a:t>
            </a:r>
          </a:p>
          <a:p>
            <a:pPr>
              <a:buFontTx/>
              <a:buChar char="-"/>
            </a:pPr>
            <a:r>
              <a:rPr lang="fr-FR" dirty="0"/>
              <a:t>Conception d’une architecture Big Data </a:t>
            </a:r>
            <a:r>
              <a:rPr lang="fr-FR" b="1" dirty="0"/>
              <a:t>efficace, scalable et robuste </a:t>
            </a:r>
            <a:r>
              <a:rPr lang="fr-FR" dirty="0"/>
              <a:t>dans le temps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ACD2663-5C5A-FF7F-F169-806CC29306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fr-FR" b="1" u="sng" dirty="0"/>
              <a:t>Données</a:t>
            </a:r>
            <a:r>
              <a:rPr lang="fr-FR" dirty="0"/>
              <a:t> : ~68k images de dimension 100x100 + 131 labels 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D22B96A-451B-7DC2-B6DC-F9A8C0349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638" y="0"/>
            <a:ext cx="5129601" cy="203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Diagramme 6">
            <a:extLst>
              <a:ext uri="{FF2B5EF4-FFF2-40B4-BE49-F238E27FC236}">
                <a16:creationId xmlns:a16="http://schemas.microsoft.com/office/drawing/2014/main" id="{7872F97A-0E2A-06D2-C7B7-2233784750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6692473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36631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B23F29-7B6B-4D38-9437-975FCB080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Dataset</a:t>
            </a:r>
            <a:endParaRPr lang="fr-FR" dirty="0"/>
          </a:p>
        </p:txBody>
      </p:sp>
      <p:pic>
        <p:nvPicPr>
          <p:cNvPr id="9" name="Image 8" descr="Une image contenant fruit, Aliments naturels, produits, Mcintosh&#10;&#10;Description générée automatiquement">
            <a:extLst>
              <a:ext uri="{FF2B5EF4-FFF2-40B4-BE49-F238E27FC236}">
                <a16:creationId xmlns:a16="http://schemas.microsoft.com/office/drawing/2014/main" id="{9ED8031D-CAB6-C9ED-D698-F76CDA462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1958" y="2511086"/>
            <a:ext cx="952500" cy="952500"/>
          </a:xfrm>
          <a:prstGeom prst="rect">
            <a:avLst/>
          </a:prstGeom>
        </p:spPr>
      </p:pic>
      <p:pic>
        <p:nvPicPr>
          <p:cNvPr id="11" name="Image 10" descr="Une image contenant fruit, nourriture, Aliments naturels, produits&#10;&#10;Description générée automatiquement">
            <a:extLst>
              <a:ext uri="{FF2B5EF4-FFF2-40B4-BE49-F238E27FC236}">
                <a16:creationId xmlns:a16="http://schemas.microsoft.com/office/drawing/2014/main" id="{53FCC55F-4CDF-2B4C-C89C-F22DD7C48D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417" y="2491111"/>
            <a:ext cx="952500" cy="952500"/>
          </a:xfrm>
          <a:prstGeom prst="rect">
            <a:avLst/>
          </a:prstGeom>
        </p:spPr>
      </p:pic>
      <p:pic>
        <p:nvPicPr>
          <p:cNvPr id="13" name="Image 12" descr="Une image contenant fruit, nourriture, Aliments naturels, produits&#10;&#10;Description générée automatiquement">
            <a:extLst>
              <a:ext uri="{FF2B5EF4-FFF2-40B4-BE49-F238E27FC236}">
                <a16:creationId xmlns:a16="http://schemas.microsoft.com/office/drawing/2014/main" id="{E758EE2D-BAAC-52F5-50DA-A7C36282F5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876" y="2491111"/>
            <a:ext cx="952500" cy="952500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674C15EB-9779-32C2-5EB5-C4A15CF91D34}"/>
              </a:ext>
            </a:extLst>
          </p:cNvPr>
          <p:cNvSpPr txBox="1"/>
          <p:nvPr/>
        </p:nvSpPr>
        <p:spPr>
          <a:xfrm>
            <a:off x="1988598" y="2653485"/>
            <a:ext cx="1917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Apple Crimson Snow</a:t>
            </a:r>
          </a:p>
        </p:txBody>
      </p:sp>
      <p:pic>
        <p:nvPicPr>
          <p:cNvPr id="16" name="Image 15" descr="Une image contenant fruit, Aliments naturels, Orange amère, Mandarine&#10;&#10;Description générée automatiquement">
            <a:extLst>
              <a:ext uri="{FF2B5EF4-FFF2-40B4-BE49-F238E27FC236}">
                <a16:creationId xmlns:a16="http://schemas.microsoft.com/office/drawing/2014/main" id="{CFC6585A-B0BD-0F6B-215E-3B2F7DE664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1958" y="3739718"/>
            <a:ext cx="952500" cy="952500"/>
          </a:xfrm>
          <a:prstGeom prst="rect">
            <a:avLst/>
          </a:prstGeom>
        </p:spPr>
      </p:pic>
      <p:pic>
        <p:nvPicPr>
          <p:cNvPr id="18" name="Image 17" descr="Une image contenant fruit, Orange amère, agrume, Orange Valencia&#10;&#10;Description générée automatiquement">
            <a:extLst>
              <a:ext uri="{FF2B5EF4-FFF2-40B4-BE49-F238E27FC236}">
                <a16:creationId xmlns:a16="http://schemas.microsoft.com/office/drawing/2014/main" id="{AAC3AFD5-AC4E-C498-4E98-5004D7485D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417" y="3739718"/>
            <a:ext cx="952500" cy="952500"/>
          </a:xfrm>
          <a:prstGeom prst="rect">
            <a:avLst/>
          </a:prstGeom>
        </p:spPr>
      </p:pic>
      <p:pic>
        <p:nvPicPr>
          <p:cNvPr id="20" name="Image 19" descr="Une image contenant fruit, agrume, Orange amère, Mandarine&#10;&#10;Description générée automatiquement">
            <a:extLst>
              <a:ext uri="{FF2B5EF4-FFF2-40B4-BE49-F238E27FC236}">
                <a16:creationId xmlns:a16="http://schemas.microsoft.com/office/drawing/2014/main" id="{06978EAA-75A5-3258-780E-988AB09D12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876" y="3739718"/>
            <a:ext cx="952500" cy="952500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8F9E7A30-962F-5CF1-8DD5-B0C200700173}"/>
              </a:ext>
            </a:extLst>
          </p:cNvPr>
          <p:cNvSpPr txBox="1"/>
          <p:nvPr/>
        </p:nvSpPr>
        <p:spPr>
          <a:xfrm>
            <a:off x="2078854" y="4055176"/>
            <a:ext cx="191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Orange</a:t>
            </a:r>
          </a:p>
        </p:txBody>
      </p:sp>
      <p:pic>
        <p:nvPicPr>
          <p:cNvPr id="23" name="Image 22" descr="Une image contenant fruit, nourriture, Aliments naturels, Faux-fruit&#10;&#10;Description générée automatiquement">
            <a:extLst>
              <a:ext uri="{FF2B5EF4-FFF2-40B4-BE49-F238E27FC236}">
                <a16:creationId xmlns:a16="http://schemas.microsoft.com/office/drawing/2014/main" id="{999315C9-3C41-AF8D-F5F8-11A78E017F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1958" y="4964253"/>
            <a:ext cx="952500" cy="952500"/>
          </a:xfrm>
          <a:prstGeom prst="rect">
            <a:avLst/>
          </a:prstGeom>
        </p:spPr>
      </p:pic>
      <p:pic>
        <p:nvPicPr>
          <p:cNvPr id="25" name="Image 24" descr="Une image contenant fruit, Fraises, Fraisier des bois, Fraisier de Virginie&#10;&#10;Description générée automatiquement">
            <a:extLst>
              <a:ext uri="{FF2B5EF4-FFF2-40B4-BE49-F238E27FC236}">
                <a16:creationId xmlns:a16="http://schemas.microsoft.com/office/drawing/2014/main" id="{A424505A-766F-DB25-8A57-DED972C400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417" y="4964253"/>
            <a:ext cx="952500" cy="952500"/>
          </a:xfrm>
          <a:prstGeom prst="rect">
            <a:avLst/>
          </a:prstGeom>
        </p:spPr>
      </p:pic>
      <p:pic>
        <p:nvPicPr>
          <p:cNvPr id="27" name="Image 26" descr="Une image contenant fruit, nourriture, fraise, Fraises&#10;&#10;Description générée automatiquement">
            <a:extLst>
              <a:ext uri="{FF2B5EF4-FFF2-40B4-BE49-F238E27FC236}">
                <a16:creationId xmlns:a16="http://schemas.microsoft.com/office/drawing/2014/main" id="{3392D487-7D73-61B2-68D6-48AE9A42E2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876" y="4964253"/>
            <a:ext cx="952500" cy="952500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C721123E-6737-F8C2-A836-9AFC6DBE8275}"/>
              </a:ext>
            </a:extLst>
          </p:cNvPr>
          <p:cNvSpPr txBox="1"/>
          <p:nvPr/>
        </p:nvSpPr>
        <p:spPr>
          <a:xfrm>
            <a:off x="2099938" y="5339906"/>
            <a:ext cx="1917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Fraise</a:t>
            </a:r>
          </a:p>
        </p:txBody>
      </p:sp>
      <p:graphicFrame>
        <p:nvGraphicFramePr>
          <p:cNvPr id="3" name="Diagramme 2">
            <a:extLst>
              <a:ext uri="{FF2B5EF4-FFF2-40B4-BE49-F238E27FC236}">
                <a16:creationId xmlns:a16="http://schemas.microsoft.com/office/drawing/2014/main" id="{D4929299-6037-C836-AC9F-EE2F7AF61A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2721446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  <p:extLst>
      <p:ext uri="{BB962C8B-B14F-4D97-AF65-F5344CB8AC3E}">
        <p14:creationId xmlns:p14="http://schemas.microsoft.com/office/powerpoint/2010/main" val="3622356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AC0F1C-7AAF-9326-1A14-D8282711F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I.1. Choix du Prestataire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3E16581E-9CD5-D6E8-5EE7-E093728D0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1" u="sng" dirty="0"/>
              <a:t>Choix de Amazon Web Service (AWS)</a:t>
            </a:r>
          </a:p>
          <a:p>
            <a:pPr lvl="1"/>
            <a:r>
              <a:rPr lang="fr-FR" b="1" dirty="0">
                <a:solidFill>
                  <a:srgbClr val="FF0000"/>
                </a:solidFill>
                <a:sym typeface="Wingdings" panose="05000000000000000000" pitchFamily="2" charset="2"/>
              </a:rPr>
              <a:t>Louer de la puissance de calcul à la demande </a:t>
            </a:r>
            <a:r>
              <a:rPr lang="fr-FR" dirty="0">
                <a:sym typeface="Wingdings" panose="05000000000000000000" pitchFamily="2" charset="2"/>
              </a:rPr>
              <a:t>(Cloud </a:t>
            </a:r>
            <a:r>
              <a:rPr lang="fr-FR" dirty="0" err="1">
                <a:sym typeface="Wingdings" panose="05000000000000000000" pitchFamily="2" charset="2"/>
              </a:rPr>
              <a:t>Computing</a:t>
            </a:r>
            <a:r>
              <a:rPr lang="fr-FR" dirty="0">
                <a:sym typeface="Wingdings" panose="05000000000000000000" pitchFamily="2" charset="2"/>
              </a:rPr>
              <a:t>)</a:t>
            </a:r>
          </a:p>
          <a:p>
            <a:pPr marL="457200" lvl="1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 Adaptable à notre volume de données croissant (</a:t>
            </a:r>
            <a:r>
              <a:rPr lang="fr-FR" b="1" dirty="0">
                <a:solidFill>
                  <a:schemeClr val="accent6"/>
                </a:solidFill>
                <a:sym typeface="Wingdings" panose="05000000000000000000" pitchFamily="2" charset="2"/>
              </a:rPr>
              <a:t>Scalable</a:t>
            </a:r>
            <a:r>
              <a:rPr lang="fr-FR" dirty="0">
                <a:sym typeface="Wingdings" panose="05000000000000000000" pitchFamily="2" charset="2"/>
              </a:rPr>
              <a:t>)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dirty="0">
                <a:sym typeface="Wingdings" panose="05000000000000000000" pitchFamily="2" charset="2"/>
              </a:rPr>
              <a:t> Diminution des coûts par rapport à une solution type : location de serveur complet sur une durée fixe.  (</a:t>
            </a:r>
            <a:r>
              <a:rPr lang="fr-FR" b="1" dirty="0">
                <a:solidFill>
                  <a:schemeClr val="accent6"/>
                </a:solidFill>
                <a:sym typeface="Wingdings" panose="05000000000000000000" pitchFamily="2" charset="2"/>
              </a:rPr>
              <a:t>Efficace</a:t>
            </a:r>
            <a:r>
              <a:rPr lang="fr-FR" dirty="0">
                <a:sym typeface="Wingdings" panose="05000000000000000000" pitchFamily="2" charset="2"/>
              </a:rPr>
              <a:t>)</a:t>
            </a:r>
          </a:p>
          <a:p>
            <a:pPr marL="0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fr-FR" dirty="0"/>
          </a:p>
        </p:txBody>
      </p:sp>
      <p:graphicFrame>
        <p:nvGraphicFramePr>
          <p:cNvPr id="3" name="Diagramme 2">
            <a:extLst>
              <a:ext uri="{FF2B5EF4-FFF2-40B4-BE49-F238E27FC236}">
                <a16:creationId xmlns:a16="http://schemas.microsoft.com/office/drawing/2014/main" id="{6A990FA4-9404-81EB-E3F6-A1E8069391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1696513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18125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03E472-14A6-5972-7947-EBEBD050A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I.2. Choix de la Solution Technique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BFC7CA-1811-8DF2-971D-1BD18B0EC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FR" b="1" u="sng" dirty="0"/>
              <a:t>Solution de type Plateforme As A Service (PAAS)</a:t>
            </a:r>
          </a:p>
          <a:p>
            <a:pPr lvl="1"/>
            <a:r>
              <a:rPr lang="fr-FR" b="1" dirty="0">
                <a:solidFill>
                  <a:srgbClr val="FF0000"/>
                </a:solidFill>
                <a:sym typeface="Wingdings" panose="05000000000000000000" pitchFamily="2" charset="2"/>
              </a:rPr>
              <a:t>Location d’instance EC2 avec des applications préinstallées : Service EMR</a:t>
            </a:r>
          </a:p>
          <a:p>
            <a:pPr>
              <a:buFont typeface="Wingdings" panose="05000000000000000000" pitchFamily="2" charset="2"/>
              <a:buChar char="à"/>
            </a:pPr>
            <a:endParaRPr lang="fr-FR" dirty="0"/>
          </a:p>
          <a:p>
            <a:pPr>
              <a:buFont typeface="Wingdings" panose="05000000000000000000" pitchFamily="2" charset="2"/>
              <a:buChar char="à"/>
            </a:pPr>
            <a:r>
              <a:rPr lang="fr-FR" dirty="0"/>
              <a:t> Facilité de mise en œuvre (Peu de configurations)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dirty="0"/>
              <a:t> Rapidité de mise en œuvre (15 mins ~)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dirty="0"/>
              <a:t> Pas de problème de versions dans le temps !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dirty="0"/>
              <a:t> Solution Stable (ex: machine cassé ou pannes)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fr-FR" dirty="0"/>
              <a:t> Solution Evolutive</a:t>
            </a:r>
          </a:p>
          <a:p>
            <a:pPr>
              <a:buFont typeface="Wingdings" panose="05000000000000000000" pitchFamily="2" charset="2"/>
              <a:buChar char="à"/>
            </a:pPr>
            <a:endParaRPr lang="fr-FR" dirty="0"/>
          </a:p>
          <a:p>
            <a:pPr>
              <a:buFont typeface="Wingdings" panose="05000000000000000000" pitchFamily="2" charset="2"/>
              <a:buChar char="à"/>
            </a:pPr>
            <a:endParaRPr lang="fr-FR" dirty="0"/>
          </a:p>
          <a:p>
            <a:endParaRPr lang="fr-FR" dirty="0"/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3F1E5B15-7C43-2CA7-FC84-B797D1528B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6596637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C1026EBD-D02B-4088-B185-B0FAB77A4D9D}"/>
              </a:ext>
            </a:extLst>
          </p:cNvPr>
          <p:cNvSpPr txBox="1"/>
          <p:nvPr/>
        </p:nvSpPr>
        <p:spPr>
          <a:xfrm>
            <a:off x="7902389" y="4759077"/>
            <a:ext cx="15664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solidFill>
                  <a:schemeClr val="accent6"/>
                </a:solidFill>
              </a:rPr>
              <a:t>Robuste </a:t>
            </a:r>
          </a:p>
        </p:txBody>
      </p:sp>
      <p:sp>
        <p:nvSpPr>
          <p:cNvPr id="6" name="Accolade fermante 5">
            <a:extLst>
              <a:ext uri="{FF2B5EF4-FFF2-40B4-BE49-F238E27FC236}">
                <a16:creationId xmlns:a16="http://schemas.microsoft.com/office/drawing/2014/main" id="{067A331B-96DF-0694-8786-21F235E65015}"/>
              </a:ext>
            </a:extLst>
          </p:cNvPr>
          <p:cNvSpPr/>
          <p:nvPr/>
        </p:nvSpPr>
        <p:spPr>
          <a:xfrm>
            <a:off x="7281017" y="4529272"/>
            <a:ext cx="487110" cy="828942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370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B2FD49-8114-E5E3-42A9-149FCA914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I.3. Architecture</a:t>
            </a:r>
            <a:br>
              <a:rPr lang="fr-FR" dirty="0"/>
            </a:br>
            <a:r>
              <a:rPr lang="fr-FR" dirty="0"/>
              <a:t>IAM + S3 + EMR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8A5AEA-2958-67CA-59A1-73D72E95E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b="1" u="sng" dirty="0"/>
              <a:t>IAM (Identity and Access Management): </a:t>
            </a:r>
            <a:br>
              <a:rPr lang="fr-FR" b="1" u="sng" dirty="0"/>
            </a:br>
            <a:r>
              <a:rPr lang="fr-FR" dirty="0"/>
              <a:t>Gère l'authentification et l'autorisation des utilisateurs et des ressources dans le cloud.</a:t>
            </a:r>
          </a:p>
          <a:p>
            <a:r>
              <a:rPr lang="fr-FR" b="1" u="sng" dirty="0"/>
              <a:t>S3 (Simple Storage Service): </a:t>
            </a:r>
            <a:br>
              <a:rPr lang="fr-FR" b="1" u="sng" dirty="0"/>
            </a:br>
            <a:r>
              <a:rPr lang="fr-FR" dirty="0"/>
              <a:t>Offre un stockage de données objet évolutif et économique pour les applications Big Data.</a:t>
            </a:r>
          </a:p>
          <a:p>
            <a:r>
              <a:rPr lang="fr-FR" b="1" u="sng" dirty="0"/>
              <a:t>EMR (</a:t>
            </a:r>
            <a:r>
              <a:rPr lang="fr-FR" b="1" u="sng" dirty="0" err="1"/>
              <a:t>Elastic</a:t>
            </a:r>
            <a:r>
              <a:rPr lang="fr-FR" b="1" u="sng" dirty="0"/>
              <a:t> MapReduce): </a:t>
            </a:r>
            <a:br>
              <a:rPr lang="fr-FR" b="1" u="sng" dirty="0"/>
            </a:br>
            <a:r>
              <a:rPr lang="fr-FR" dirty="0"/>
              <a:t>Fournit un service de traitement par lots Hadoop et Spark pour l'exécution d'analyses Big Data sur des clusters de machines virtuelles dans le cloud.</a:t>
            </a:r>
          </a:p>
        </p:txBody>
      </p:sp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B8A21FD7-8CAC-8D56-C75B-7F19419FEC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7229038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1898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EFE4A-E7B9-A3DC-0111-084DD8253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13128"/>
            <a:ext cx="10168128" cy="1179576"/>
          </a:xfrm>
        </p:spPr>
        <p:txBody>
          <a:bodyPr>
            <a:normAutofit fontScale="90000"/>
          </a:bodyPr>
          <a:lstStyle/>
          <a:p>
            <a:r>
              <a:rPr lang="fr-FR" dirty="0"/>
              <a:t>II.1. </a:t>
            </a:r>
            <a:r>
              <a:rPr lang="fr-FR" dirty="0" err="1"/>
              <a:t>Environment</a:t>
            </a:r>
            <a:r>
              <a:rPr lang="fr-FR" dirty="0"/>
              <a:t> Big Data</a:t>
            </a:r>
            <a:br>
              <a:rPr lang="fr-FR" dirty="0"/>
            </a:br>
            <a:r>
              <a:rPr lang="fr-FR" dirty="0"/>
              <a:t>S3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85CBD80-3AB1-95D0-7E16-A6FF774784E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b="1" u="sng" dirty="0"/>
              <a:t>Création d’un compartiment </a:t>
            </a:r>
            <a:r>
              <a:rPr lang="fr-FR" dirty="0"/>
              <a:t>: « oc-p9-data-olivier-raymond »</a:t>
            </a:r>
          </a:p>
          <a:p>
            <a:r>
              <a:rPr lang="fr-FR" b="1" dirty="0"/>
              <a:t>Rajout des documents : </a:t>
            </a:r>
          </a:p>
          <a:p>
            <a:pPr lvl="1"/>
            <a:r>
              <a:rPr lang="fr-FR" dirty="0"/>
              <a:t>Les images</a:t>
            </a:r>
          </a:p>
          <a:p>
            <a:pPr lvl="1"/>
            <a:r>
              <a:rPr lang="fr-FR" dirty="0"/>
              <a:t>Le notebook</a:t>
            </a:r>
          </a:p>
          <a:p>
            <a:pPr lvl="1"/>
            <a:r>
              <a:rPr lang="fr-FR" dirty="0"/>
              <a:t>Le </a:t>
            </a:r>
            <a:r>
              <a:rPr lang="fr-FR" dirty="0" err="1"/>
              <a:t>bootstrap</a:t>
            </a:r>
            <a:endParaRPr lang="fr-FR" dirty="0"/>
          </a:p>
        </p:txBody>
      </p:sp>
      <p:pic>
        <p:nvPicPr>
          <p:cNvPr id="7" name="Image 6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4C2A6C3C-87D3-CC6A-9A59-FF442C37AD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3" t="1047"/>
          <a:stretch/>
        </p:blipFill>
        <p:spPr bwMode="auto">
          <a:xfrm>
            <a:off x="8101637" y="3830683"/>
            <a:ext cx="3443605" cy="24974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99F1FD24-2409-05C3-0836-71CC3A3CEC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52529"/>
          <a:stretch/>
        </p:blipFill>
        <p:spPr>
          <a:xfrm>
            <a:off x="8202378" y="0"/>
            <a:ext cx="3242123" cy="3778377"/>
          </a:xfrm>
        </p:spPr>
      </p:pic>
      <p:graphicFrame>
        <p:nvGraphicFramePr>
          <p:cNvPr id="12" name="Diagramme 11">
            <a:extLst>
              <a:ext uri="{FF2B5EF4-FFF2-40B4-BE49-F238E27FC236}">
                <a16:creationId xmlns:a16="http://schemas.microsoft.com/office/drawing/2014/main" id="{9B3E6D5A-3CEB-555B-D158-2DD19BCD90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0243467"/>
              </p:ext>
            </p:extLst>
          </p:nvPr>
        </p:nvGraphicFramePr>
        <p:xfrm>
          <a:off x="0" y="6252210"/>
          <a:ext cx="12192000" cy="61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3439993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RightStep">
      <a:dk1>
        <a:srgbClr val="000000"/>
      </a:dk1>
      <a:lt1>
        <a:srgbClr val="FFFFFF"/>
      </a:lt1>
      <a:dk2>
        <a:srgbClr val="2E1B30"/>
      </a:dk2>
      <a:lt2>
        <a:srgbClr val="F3F0F0"/>
      </a:lt2>
      <a:accent1>
        <a:srgbClr val="45AFAD"/>
      </a:accent1>
      <a:accent2>
        <a:srgbClr val="3B82B1"/>
      </a:accent2>
      <a:accent3>
        <a:srgbClr val="4D63C3"/>
      </a:accent3>
      <a:accent4>
        <a:srgbClr val="593EB3"/>
      </a:accent4>
      <a:accent5>
        <a:srgbClr val="994DC3"/>
      </a:accent5>
      <a:accent6>
        <a:srgbClr val="B13BAA"/>
      </a:accent6>
      <a:hlink>
        <a:srgbClr val="BF3F42"/>
      </a:hlink>
      <a:folHlink>
        <a:srgbClr val="7F7F7F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30936</TotalTime>
  <Words>1643</Words>
  <Application>Microsoft Office PowerPoint</Application>
  <PresentationFormat>Grand écran</PresentationFormat>
  <Paragraphs>249</Paragraphs>
  <Slides>28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4" baseType="lpstr">
      <vt:lpstr>Arial</vt:lpstr>
      <vt:lpstr>Avenir Next LT Pro</vt:lpstr>
      <vt:lpstr>Calibri</vt:lpstr>
      <vt:lpstr>Georgia</vt:lpstr>
      <vt:lpstr>Wingdings</vt:lpstr>
      <vt:lpstr>AccentBoxVTI</vt:lpstr>
      <vt:lpstr>Formation Data Scientist</vt:lpstr>
      <vt:lpstr>SOMMAIRE</vt:lpstr>
      <vt:lpstr>Contexte</vt:lpstr>
      <vt:lpstr>Contexte</vt:lpstr>
      <vt:lpstr>Dataset</vt:lpstr>
      <vt:lpstr>I.1. Choix du Prestataire</vt:lpstr>
      <vt:lpstr>I.2. Choix de la Solution Technique</vt:lpstr>
      <vt:lpstr>I.3. Architecture IAM + S3 + EMR</vt:lpstr>
      <vt:lpstr>II.1. Environment Big Data S3</vt:lpstr>
      <vt:lpstr>II.2. Environment Big Data IAM</vt:lpstr>
      <vt:lpstr>II.3. Environment Big Data  EC2</vt:lpstr>
      <vt:lpstr>II.4. EMR (Elastic MapReduce) Frameworks</vt:lpstr>
      <vt:lpstr>II.5. EMR (Elastic MapReduce) Machines</vt:lpstr>
      <vt:lpstr>II.6. EMR (Elastic MapReduce) Tunnel SSH </vt:lpstr>
      <vt:lpstr>III.1. Traitement d’images Chaine entière de traitement (SparkUI)</vt:lpstr>
      <vt:lpstr>III.2. Traitement d’images Extraction des features DAG SparkUI</vt:lpstr>
      <vt:lpstr>III.3. Traitement d’images Visualisation SparkUI pour l’extraction des features</vt:lpstr>
      <vt:lpstr>III.4. Traitement des images Sauvegarde des résultats (extraction des features)</vt:lpstr>
      <vt:lpstr>III.6. Traitement des images Résultats du PCA</vt:lpstr>
      <vt:lpstr>III.5. Traitement des images Sauvegarde des résultats (PCA)</vt:lpstr>
      <vt:lpstr>IV. Démonstration Vidéo</vt:lpstr>
      <vt:lpstr>Présentation PowerPoint</vt:lpstr>
      <vt:lpstr>Transformations et Actions dans Spark</vt:lpstr>
      <vt:lpstr>Différences entre Hadoop et Spark ?</vt:lpstr>
      <vt:lpstr>Intérêt de MobileNetV2 ?</vt:lpstr>
      <vt:lpstr>PCA OU T-SNE ? </vt:lpstr>
      <vt:lpstr>Broadcast des poids du modèle </vt:lpstr>
      <vt:lpstr>Types de machines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Data Scientist</dc:title>
  <dc:creator>Olivier RAYMOND</dc:creator>
  <cp:lastModifiedBy>Olivier RAYMOND</cp:lastModifiedBy>
  <cp:revision>1243</cp:revision>
  <dcterms:created xsi:type="dcterms:W3CDTF">2024-01-22T18:29:01Z</dcterms:created>
  <dcterms:modified xsi:type="dcterms:W3CDTF">2024-07-15T07:56:23Z</dcterms:modified>
</cp:coreProperties>
</file>

<file path=docProps/thumbnail.jpeg>
</file>